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20" d="100"/>
          <a:sy n="120" d="100"/>
        </p:scale>
        <p:origin x="-120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80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55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48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53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96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5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94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24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38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22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84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0B57-9073-4BB3-B1D3-8D414B682D07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4743-E59A-433C-A86F-D3F27FD501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2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2479360" y="2130054"/>
          <a:ext cx="6398398" cy="3954622"/>
        </p:xfrm>
        <a:graphic>
          <a:graphicData uri="http://schemas.openxmlformats.org/drawingml/2006/table">
            <a:tbl>
              <a:tblPr firstRow="1" firstCol="1" bandRow="1"/>
              <a:tblGrid>
                <a:gridCol w="577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19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63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26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65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600" b="1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 err="1" smtClean="0">
                          <a:effectLst/>
                          <a:latin typeface="Arial"/>
                          <a:ea typeface="Calibri"/>
                        </a:rPr>
                        <a:t>Jgst</a:t>
                      </a:r>
                      <a:r>
                        <a:rPr lang="de-DE" sz="1100" b="1" dirty="0" smtClean="0">
                          <a:effectLst/>
                          <a:latin typeface="Arial"/>
                          <a:ea typeface="Calibri"/>
                        </a:rPr>
                        <a:t>.</a:t>
                      </a: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Unterricht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Lernkultur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i="1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v.a. Fachunterricht in </a:t>
                      </a:r>
                      <a:r>
                        <a:rPr lang="de-DE" sz="1100" b="1" i="1" u="sng" dirty="0" smtClean="0">
                          <a:effectLst/>
                          <a:latin typeface="Arial"/>
                          <a:ea typeface="Calibri"/>
                        </a:rPr>
                        <a:t>allen</a:t>
                      </a:r>
                      <a:r>
                        <a:rPr lang="de-DE" sz="1100" b="1" i="1" u="sng" baseline="0" dirty="0" smtClean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de-DE" sz="1100" b="1" i="1" baseline="0" dirty="0" err="1" smtClean="0">
                          <a:effectLst/>
                          <a:latin typeface="Arial"/>
                          <a:ea typeface="Calibri"/>
                        </a:rPr>
                        <a:t>Jgst</a:t>
                      </a:r>
                      <a:r>
                        <a:rPr lang="de-DE" sz="1100" b="1" i="1" baseline="0" dirty="0" smtClean="0">
                          <a:effectLst/>
                          <a:latin typeface="Arial"/>
                          <a:ea typeface="Calibri"/>
                        </a:rPr>
                        <a:t>.</a:t>
                      </a: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, aber auch </a:t>
                      </a:r>
                      <a:r>
                        <a:rPr lang="de-DE" sz="1100" b="1" i="1" baseline="0" dirty="0" err="1" smtClean="0">
                          <a:effectLst/>
                          <a:latin typeface="Arial"/>
                          <a:ea typeface="Calibri"/>
                        </a:rPr>
                        <a:t>fachspez</a:t>
                      </a:r>
                      <a:r>
                        <a:rPr lang="de-DE" sz="1100" b="1" i="1" baseline="0" dirty="0" smtClean="0">
                          <a:effectLst/>
                          <a:latin typeface="Arial"/>
                          <a:ea typeface="Calibri"/>
                        </a:rPr>
                        <a:t>./ fächerübergreifende Projekte, Wettbewerbe., Jugend debattiert …)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Schulleben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Schulkultur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900" b="1" i="1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v</a:t>
                      </a:r>
                      <a:r>
                        <a:rPr lang="de-DE" sz="1100" b="1" i="1" baseline="0" dirty="0" smtClean="0">
                          <a:effectLst/>
                          <a:latin typeface="Arial"/>
                          <a:ea typeface="Calibri"/>
                        </a:rPr>
                        <a:t>. a. Klassensprecher / SMV, z. B. Schule ohne Rassismus, EU-Projekttag, Tage der Demokratie, Juniorwahl; auch </a:t>
                      </a:r>
                      <a:r>
                        <a:rPr lang="de-DE" sz="1100" b="1" i="1" baseline="0" dirty="0" err="1" smtClean="0">
                          <a:effectLst/>
                          <a:latin typeface="Arial"/>
                          <a:ea typeface="Calibri"/>
                        </a:rPr>
                        <a:t>jgst</a:t>
                      </a:r>
                      <a:r>
                        <a:rPr lang="de-DE" sz="1100" b="1" i="1" baseline="0" dirty="0" smtClean="0">
                          <a:effectLst/>
                          <a:latin typeface="Arial"/>
                          <a:ea typeface="Calibri"/>
                        </a:rPr>
                        <a:t>.-übergreifend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Schulöffnung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ext. </a:t>
                      </a:r>
                      <a:r>
                        <a:rPr lang="de-DE" sz="1100" b="1" i="1" dirty="0">
                          <a:effectLst/>
                          <a:latin typeface="Arial"/>
                          <a:ea typeface="Calibri"/>
                        </a:rPr>
                        <a:t>Partner </a:t>
                      </a: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und Lernorte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900" b="1" i="1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i="1" dirty="0" smtClean="0">
                          <a:effectLst/>
                          <a:latin typeface="Arial"/>
                          <a:ea typeface="Calibri"/>
                        </a:rPr>
                        <a:t>z. B. außerschulische</a:t>
                      </a:r>
                      <a:r>
                        <a:rPr lang="de-DE" sz="1100" b="1" i="1" baseline="0" dirty="0" smtClean="0">
                          <a:effectLst/>
                          <a:latin typeface="Arial"/>
                          <a:ea typeface="Calibri"/>
                        </a:rPr>
                        <a:t> Lernorte (</a:t>
                      </a:r>
                      <a:r>
                        <a:rPr lang="de-DE" sz="1100" b="1" i="1" baseline="0" dirty="0" smtClean="0">
                          <a:effectLst/>
                          <a:latin typeface="+mn-lt"/>
                          <a:ea typeface="Calibri"/>
                        </a:rPr>
                        <a:t>Schullandheim), Schüleraustausch, </a:t>
                      </a:r>
                      <a:r>
                        <a:rPr lang="de-DE" sz="1100" b="1" i="1" baseline="0" dirty="0" smtClean="0">
                          <a:effectLst/>
                          <a:latin typeface="Arial"/>
                          <a:ea typeface="Calibri"/>
                        </a:rPr>
                        <a:t>Gedenkstätten- und Berlin-Fahrten, etc. 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5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6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dirty="0" smtClean="0">
                        <a:effectLst/>
                        <a:latin typeface="+mn-lt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7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0835" algn="l"/>
                        </a:tabLs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8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9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10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11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dirty="0" smtClean="0">
                        <a:effectLst/>
                        <a:latin typeface="+mn-lt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12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dirty="0" smtClean="0">
                        <a:effectLst/>
                        <a:latin typeface="+mn-lt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5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Calibri"/>
                        </a:rPr>
                        <a:t>13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1445" marR="51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2351584" y="980729"/>
            <a:ext cx="676875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350" b="1" dirty="0">
                <a:ea typeface="Calibri" pitchFamily="34" charset="0"/>
                <a:cs typeface="Calibri" pitchFamily="34" charset="0"/>
              </a:rPr>
              <a:t>Überblick zur Umsetzung des </a:t>
            </a:r>
            <a:r>
              <a:rPr lang="de-DE" altLang="de-DE" sz="1350" b="1" i="1" dirty="0">
                <a:ea typeface="Calibri" pitchFamily="34" charset="0"/>
                <a:cs typeface="Calibri" pitchFamily="34" charset="0"/>
              </a:rPr>
              <a:t>Gesamtkonzepts für die Politische Bildung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350" b="1" dirty="0">
                <a:solidFill>
                  <a:srgbClr val="FFC000"/>
                </a:solidFill>
                <a:ea typeface="Calibri" pitchFamily="34" charset="0"/>
                <a:cs typeface="Calibri" pitchFamily="34" charset="0"/>
              </a:rPr>
              <a:t>Name der Schule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ea typeface="Calibri" pitchFamily="34" charset="0"/>
                <a:cs typeface="Calibri" pitchFamily="34" charset="0"/>
              </a:rPr>
              <a:t>Stand: </a:t>
            </a:r>
            <a:r>
              <a:rPr lang="de-DE" altLang="de-DE" sz="1200" dirty="0">
                <a:solidFill>
                  <a:srgbClr val="FFC000"/>
                </a:solidFill>
                <a:ea typeface="Calibri" pitchFamily="34" charset="0"/>
                <a:cs typeface="Calibri" pitchFamily="34" charset="0"/>
              </a:rPr>
              <a:t>Datum</a:t>
            </a:r>
            <a:endParaRPr lang="de-DE" altLang="de-DE" sz="1200" dirty="0"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ea typeface="Calibri" pitchFamily="34" charset="0"/>
                <a:cs typeface="Calibri" pitchFamily="34" charset="0"/>
              </a:rPr>
              <a:t>Beraten in: </a:t>
            </a:r>
            <a:r>
              <a:rPr lang="de-DE" altLang="de-DE" sz="1200" dirty="0">
                <a:solidFill>
                  <a:srgbClr val="FFC000"/>
                </a:solidFill>
                <a:ea typeface="Calibri" pitchFamily="34" charset="0"/>
                <a:cs typeface="Calibri" pitchFamily="34" charset="0"/>
              </a:rPr>
              <a:t>betr. schulische Gremien </a:t>
            </a:r>
            <a:r>
              <a:rPr lang="de-DE" altLang="de-DE" sz="900" dirty="0">
                <a:solidFill>
                  <a:srgbClr val="FFC000"/>
                </a:solidFill>
                <a:ea typeface="Calibri" pitchFamily="34" charset="0"/>
                <a:cs typeface="Calibri" pitchFamily="34" charset="0"/>
              </a:rPr>
              <a:t>(z. B. Schulforum, Lehrerkonferenz, SMV, Elternbeirat)</a:t>
            </a:r>
            <a:endParaRPr lang="de-DE" altLang="de-DE" sz="900" dirty="0"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2155165" y="2589441"/>
          <a:ext cx="7126288" cy="3535889"/>
        </p:xfrm>
        <a:graphic>
          <a:graphicData uri="http://schemas.openxmlformats.org/drawingml/2006/table">
            <a:tbl>
              <a:tblPr firstRow="1" firstCol="1" bandRow="1"/>
              <a:tblGrid>
                <a:gridCol w="5178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12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235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36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3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Calibri"/>
                        </a:rPr>
                        <a:t>Unterricht</a:t>
                      </a:r>
                      <a:endParaRPr lang="de-DE" sz="1500" dirty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500" b="1" i="1" dirty="0">
                          <a:effectLst/>
                          <a:latin typeface="Arial"/>
                          <a:ea typeface="Calibri"/>
                        </a:rPr>
                        <a:t>Lernkultur</a:t>
                      </a:r>
                      <a:endParaRPr lang="de-DE" sz="1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Calibri"/>
                        </a:rPr>
                        <a:t>Schulleben</a:t>
                      </a:r>
                      <a:endParaRPr lang="de-DE" sz="1500" dirty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500" b="1" i="1" dirty="0" smtClean="0">
                          <a:effectLst/>
                          <a:latin typeface="Arial"/>
                          <a:ea typeface="Calibri"/>
                        </a:rPr>
                        <a:t>Schulkultur</a:t>
                      </a:r>
                      <a:endParaRPr lang="de-DE" sz="1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Calibri"/>
                        </a:rPr>
                        <a:t>Schulöffnung</a:t>
                      </a:r>
                      <a:endParaRPr lang="de-DE" sz="1500" dirty="0">
                        <a:effectLst/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500" b="1" i="1" dirty="0" smtClean="0">
                          <a:effectLst/>
                          <a:latin typeface="Arial"/>
                          <a:ea typeface="Calibri"/>
                        </a:rPr>
                        <a:t>ext. </a:t>
                      </a:r>
                      <a:r>
                        <a:rPr lang="de-DE" sz="1500" b="1" i="1" dirty="0">
                          <a:effectLst/>
                          <a:latin typeface="Arial"/>
                          <a:ea typeface="Calibri"/>
                        </a:rPr>
                        <a:t>Partner … Orte</a:t>
                      </a:r>
                      <a:endParaRPr lang="de-DE" sz="1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5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</a:rPr>
                        <a:t>Klassensprecherwahl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Wettbewerbsteilnahme 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Arial"/>
                          <a:ea typeface="Calibri"/>
                        </a:rPr>
                        <a:t>mehrWERT</a:t>
                      </a: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 Demokratie – Schullandheim 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6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Arial"/>
                          <a:ea typeface="Calibri"/>
                        </a:rPr>
                        <a:t>Leitfach</a:t>
                      </a: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 G </a:t>
                      </a: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/ </a:t>
                      </a:r>
                      <a:r>
                        <a:rPr lang="de-DE" sz="1200" b="1" dirty="0" smtClean="0">
                          <a:effectLst/>
                          <a:latin typeface="Arial"/>
                          <a:ea typeface="Calibri"/>
                        </a:rPr>
                        <a:t>L – mod. </a:t>
                      </a:r>
                      <a:r>
                        <a:rPr lang="de-DE" sz="1200" b="1" dirty="0" err="1" smtClean="0">
                          <a:effectLst/>
                          <a:latin typeface="Arial"/>
                          <a:ea typeface="Calibri"/>
                        </a:rPr>
                        <a:t>Fs</a:t>
                      </a:r>
                      <a:r>
                        <a:rPr lang="de-DE" sz="1200" b="1" dirty="0" smtClean="0">
                          <a:effectLst/>
                          <a:latin typeface="Arial"/>
                          <a:ea typeface="Calibri"/>
                        </a:rPr>
                        <a:t> </a:t>
                      </a:r>
                      <a:endParaRPr lang="de-DE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Schule ohne Rassismus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+mn-lt"/>
                          <a:ea typeface="Calibri"/>
                        </a:rPr>
                        <a:t>Ehrenamtstag 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7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Arial"/>
                          <a:ea typeface="Calibri"/>
                        </a:rPr>
                        <a:t>Leitfach</a:t>
                      </a: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Arial"/>
                          <a:ea typeface="Calibri"/>
                        </a:rPr>
                        <a:t>K/</a:t>
                      </a:r>
                      <a:r>
                        <a:rPr lang="de-DE" sz="1200" b="1" dirty="0" err="1" smtClean="0">
                          <a:effectLst/>
                          <a:latin typeface="Arial"/>
                          <a:ea typeface="Calibri"/>
                        </a:rPr>
                        <a:t>Ev</a:t>
                      </a:r>
                      <a:r>
                        <a:rPr lang="de-DE" sz="1200" b="1" dirty="0" smtClean="0">
                          <a:effectLst/>
                          <a:latin typeface="Arial"/>
                          <a:ea typeface="Calibri"/>
                        </a:rPr>
                        <a:t>/</a:t>
                      </a:r>
                      <a:r>
                        <a:rPr lang="de-DE" sz="1200" b="1" dirty="0" err="1" smtClean="0">
                          <a:effectLst/>
                          <a:latin typeface="Arial"/>
                          <a:ea typeface="Calibri"/>
                        </a:rPr>
                        <a:t>Eth</a:t>
                      </a:r>
                      <a:endParaRPr lang="de-DE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SMV-Verfassung 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0835" algn="l"/>
                        </a:tabLst>
                      </a:pPr>
                      <a:r>
                        <a:rPr lang="de-DE" sz="1200">
                          <a:effectLst/>
                          <a:latin typeface="Arial"/>
                          <a:ea typeface="Calibri"/>
                        </a:rPr>
                        <a:t>Ski-Woche/ Umwelterz.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8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Arial"/>
                          <a:ea typeface="Calibri"/>
                        </a:rPr>
                        <a:t>Leitfach</a:t>
                      </a: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de-DE" sz="1200" b="1" dirty="0">
                          <a:effectLst/>
                          <a:latin typeface="Arial"/>
                          <a:ea typeface="Calibri"/>
                        </a:rPr>
                        <a:t>B/C 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Interkultureller Elternabend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9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Jugend debattiert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Teilnahme an Juniorwahl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Gedenkstättenfahrt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10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Arial"/>
                          <a:ea typeface="Calibri"/>
                        </a:rPr>
                        <a:t>Leitfach</a:t>
                      </a: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Arial"/>
                          <a:ea typeface="Calibri"/>
                        </a:rPr>
                        <a:t>Sk</a:t>
                      </a: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 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+mn-lt"/>
                          <a:ea typeface="Calibri"/>
                        </a:rPr>
                        <a:t>Tage der Demokratie 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Berlin-Fahrt 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11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Arial"/>
                          <a:ea typeface="Calibri"/>
                        </a:rPr>
                        <a:t>Leitfach</a:t>
                      </a: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de-DE" sz="1200" b="1" dirty="0" err="1">
                          <a:effectLst/>
                          <a:latin typeface="Arial"/>
                          <a:ea typeface="Calibri"/>
                        </a:rPr>
                        <a:t>Geo</a:t>
                      </a:r>
                      <a:r>
                        <a:rPr lang="de-DE" sz="1200" b="1" dirty="0">
                          <a:effectLst/>
                          <a:latin typeface="Arial"/>
                          <a:ea typeface="Calibri"/>
                        </a:rPr>
                        <a:t>/WR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EU-Projekttag </a:t>
                      </a: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- </a:t>
                      </a:r>
                      <a:r>
                        <a:rPr lang="de-DE" sz="1200" dirty="0" smtClean="0">
                          <a:effectLst/>
                          <a:latin typeface="+mn-lt"/>
                          <a:ea typeface="Calibri"/>
                        </a:rPr>
                        <a:t>Planspiele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Calibri"/>
                        </a:rPr>
                        <a:t>Austausch (UK, F, …)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12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+mn-lt"/>
                          <a:ea typeface="Calibri"/>
                        </a:rPr>
                        <a:t>Tutoren</a:t>
                      </a: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Calibri"/>
                        </a:rPr>
                        <a:t>13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r>
                        <a:rPr lang="de-DE" sz="1200" dirty="0" smtClean="0">
                          <a:effectLst/>
                          <a:latin typeface="Arial"/>
                          <a:ea typeface="Calibri"/>
                        </a:rPr>
                        <a:t>…</a:t>
                      </a: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i="1" dirty="0" smtClean="0">
                          <a:solidFill>
                            <a:srgbClr val="FF6600"/>
                          </a:solidFill>
                          <a:effectLst/>
                          <a:latin typeface="Arial"/>
                          <a:ea typeface="Calibri"/>
                          <a:sym typeface="Wingdings" panose="05000000000000000000" pitchFamily="2" charset="2"/>
                        </a:rPr>
                        <a:t> Thematisierung</a:t>
                      </a:r>
                      <a:r>
                        <a:rPr lang="de-DE" sz="1400" b="1" i="1" baseline="0" dirty="0" smtClean="0">
                          <a:solidFill>
                            <a:srgbClr val="FF6600"/>
                          </a:solidFill>
                          <a:effectLst/>
                          <a:latin typeface="Arial"/>
                          <a:ea typeface="Calibri"/>
                          <a:sym typeface="Wingdings" panose="05000000000000000000" pitchFamily="2" charset="2"/>
                        </a:rPr>
                        <a:t> in den schulischen Gremien </a:t>
                      </a:r>
                      <a:endParaRPr lang="de-DE" sz="1400" b="1" i="1" dirty="0">
                        <a:solidFill>
                          <a:srgbClr val="FF66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93" marR="68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2197994" y="1158424"/>
            <a:ext cx="692234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Umsetzung</a:t>
            </a:r>
            <a:r>
              <a:rPr lang="de-DE" altLang="de-DE" b="1" dirty="0">
                <a:ea typeface="Calibri" pitchFamily="34" charset="0"/>
                <a:cs typeface="Calibri" pitchFamily="34" charset="0"/>
              </a:rPr>
              <a:t> des Gesamtkonzepts für die politische Bildung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b="1" dirty="0">
                <a:ea typeface="Calibri" pitchFamily="34" charset="0"/>
                <a:cs typeface="Calibri" pitchFamily="34" charset="0"/>
              </a:rPr>
              <a:t>als Querschnittsaufgabe in </a:t>
            </a:r>
            <a:r>
              <a:rPr lang="de-DE" altLang="de-DE" b="1" dirty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allen</a:t>
            </a:r>
            <a:r>
              <a:rPr lang="de-DE" altLang="de-DE" b="1" dirty="0">
                <a:ea typeface="Calibri" pitchFamily="34" charset="0"/>
                <a:cs typeface="Calibri" pitchFamily="34" charset="0"/>
              </a:rPr>
              <a:t> Fachbereichen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sz="800" b="1" dirty="0">
              <a:ea typeface="Calibri" pitchFamily="34" charset="0"/>
              <a:cs typeface="Calibri" pitchFamily="34" charset="0"/>
            </a:endParaRPr>
          </a:p>
          <a:p>
            <a:pPr algn="ctr">
              <a:spcBef>
                <a:spcPct val="0"/>
              </a:spcBef>
            </a:pPr>
            <a:r>
              <a:rPr lang="de-DE" altLang="de-DE" b="1" dirty="0">
                <a:ea typeface="Calibri" pitchFamily="34" charset="0"/>
                <a:cs typeface="Calibri" pitchFamily="34" charset="0"/>
              </a:rPr>
              <a:t>Beispiel für die „</a:t>
            </a:r>
            <a:r>
              <a:rPr lang="de-DE" altLang="de-DE" b="1" i="1" dirty="0">
                <a:ea typeface="Calibri" pitchFamily="34" charset="0"/>
                <a:cs typeface="Calibri" pitchFamily="34" charset="0"/>
              </a:rPr>
              <a:t>Musterschule N.N.“</a:t>
            </a:r>
            <a:r>
              <a:rPr lang="de-DE" altLang="de-DE" b="1" dirty="0">
                <a:ea typeface="Calibri" pitchFamily="34" charset="0"/>
                <a:cs typeface="Calibri" pitchFamily="34" charset="0"/>
              </a:rPr>
              <a:t>  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20153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Benutzerdefiniert</PresentationFormat>
  <Paragraphs>81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Hein, Bastian (StMWK)</dc:creator>
  <cp:lastModifiedBy>Vogler, Kathrin</cp:lastModifiedBy>
  <cp:revision>2</cp:revision>
  <dcterms:created xsi:type="dcterms:W3CDTF">2019-02-27T08:41:53Z</dcterms:created>
  <dcterms:modified xsi:type="dcterms:W3CDTF">2020-01-23T12:26:51Z</dcterms:modified>
</cp:coreProperties>
</file>