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0" r:id="rId4"/>
    <p:sldId id="261" r:id="rId5"/>
    <p:sldId id="263" r:id="rId6"/>
    <p:sldId id="264" r:id="rId7"/>
    <p:sldId id="274" r:id="rId8"/>
    <p:sldId id="27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01B04A7-29D7-4550-8B1B-6A09B9B72F8F}">
          <p14:sldIdLst>
            <p14:sldId id="258"/>
            <p14:sldId id="259"/>
            <p14:sldId id="260"/>
            <p14:sldId id="261"/>
            <p14:sldId id="263"/>
          </p14:sldIdLst>
        </p14:section>
        <p14:section name="Mögliche Zusatzübung" id="{A248F011-D119-4BD8-80BB-49AA7335A943}">
          <p14:sldIdLst>
            <p14:sldId id="264"/>
            <p14:sldId id="274"/>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Ceeh" initials="DC" lastIdx="3" clrIdx="0">
    <p:extLst>
      <p:ext uri="{19B8F6BF-5375-455C-9EA6-DF929625EA0E}">
        <p15:presenceInfo xmlns:p15="http://schemas.microsoft.com/office/powerpoint/2012/main" userId="Doris Cee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0A81C-5FFD-4CD0-896C-2C8649C29037}" type="datetimeFigureOut">
              <a:rPr lang="de-DE" smtClean="0"/>
              <a:t>13.11.2023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E47B0-A537-442E-BD44-DEB012F4242D}" type="slidenum">
              <a:rPr lang="de-DE" smtClean="0"/>
              <a:t>‹Nr.›</a:t>
            </a:fld>
            <a:endParaRPr lang="de-DE"/>
          </a:p>
        </p:txBody>
      </p:sp>
    </p:spTree>
    <p:extLst>
      <p:ext uri="{BB962C8B-B14F-4D97-AF65-F5344CB8AC3E}">
        <p14:creationId xmlns:p14="http://schemas.microsoft.com/office/powerpoint/2010/main" val="120639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dient als Einstieg in das Thema „Interrail-Reisen“. Hinter dem QR-Code verbirgt sich eine Dokumentation des WDR mit Erfahrungsberichten zu Interrail. Der Film sollte bis zum Titel „Interrail“ Min. 1:42 angesehen werden und dient unkommentiert als Überleitung zur Erklärung, was sich hinter dem Interrail-Ticket verbirgt.</a:t>
            </a:r>
          </a:p>
        </p:txBody>
      </p:sp>
      <p:sp>
        <p:nvSpPr>
          <p:cNvPr id="4" name="Foliennummernplatzhalter 3"/>
          <p:cNvSpPr>
            <a:spLocks noGrp="1"/>
          </p:cNvSpPr>
          <p:nvPr>
            <p:ph type="sldNum" sz="quarter" idx="5"/>
          </p:nvPr>
        </p:nvSpPr>
        <p:spPr/>
        <p:txBody>
          <a:bodyPr/>
          <a:lstStyle/>
          <a:p>
            <a:fld id="{266E47B0-A537-442E-BD44-DEB012F4242D}" type="slidenum">
              <a:rPr lang="de-DE" smtClean="0"/>
              <a:t>2</a:t>
            </a:fld>
            <a:endParaRPr lang="de-DE"/>
          </a:p>
        </p:txBody>
      </p:sp>
    </p:spTree>
    <p:extLst>
      <p:ext uri="{BB962C8B-B14F-4D97-AF65-F5344CB8AC3E}">
        <p14:creationId xmlns:p14="http://schemas.microsoft.com/office/powerpoint/2010/main" val="423461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Lehrervortrag: Das Interrail-Ticket ist ein einzigartiges Angebot. Mit nur einem </a:t>
            </a:r>
            <a:r>
              <a:rPr lang="de-DE" dirty="0" err="1"/>
              <a:t>Bahnpass</a:t>
            </a:r>
            <a:r>
              <a:rPr lang="de-DE" dirty="0"/>
              <a:t> können unterschiedliche Orte in Europa besucht und 33 Länder bereist werden. Damit lassen sich viele Orte kostengünstig und nachhaltig besuchen und viele neue Erfahrungen sammeln. Das Angebot kann von Personen mit europäischer Staatsangehörigkeit oder Nicht-Europäern mit offiziellem Wohnsitz in einem europäischen Land genutzt werden.</a:t>
            </a:r>
          </a:p>
        </p:txBody>
      </p:sp>
      <p:sp>
        <p:nvSpPr>
          <p:cNvPr id="4" name="Foliennummernplatzhalter 3"/>
          <p:cNvSpPr>
            <a:spLocks noGrp="1"/>
          </p:cNvSpPr>
          <p:nvPr>
            <p:ph type="sldNum" sz="quarter" idx="5"/>
          </p:nvPr>
        </p:nvSpPr>
        <p:spPr/>
        <p:txBody>
          <a:bodyPr/>
          <a:lstStyle/>
          <a:p>
            <a:fld id="{266E47B0-A537-442E-BD44-DEB012F4242D}" type="slidenum">
              <a:rPr lang="de-DE" smtClean="0"/>
              <a:t>3</a:t>
            </a:fld>
            <a:endParaRPr lang="de-DE"/>
          </a:p>
        </p:txBody>
      </p:sp>
    </p:spTree>
    <p:extLst>
      <p:ext uri="{BB962C8B-B14F-4D97-AF65-F5344CB8AC3E}">
        <p14:creationId xmlns:p14="http://schemas.microsoft.com/office/powerpoint/2010/main" val="403242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Arbeitsauftrag dient zur Überleitung in die Gruppenarbeit mit den einzelnen Stationen. Je nach Zeitumfang gibt es Wahl- und Pflichtstationen, sodass die gesamte Einheit im Ganzen auch in einer Unterrichtsstunde durchführbar bleibt. (s. hierzu Anmerkungen in der Stundenskizze) Die Gruppengröße kann auch individuell gewählt werden.</a:t>
            </a:r>
          </a:p>
        </p:txBody>
      </p:sp>
      <p:sp>
        <p:nvSpPr>
          <p:cNvPr id="4" name="Foliennummernplatzhalter 3"/>
          <p:cNvSpPr>
            <a:spLocks noGrp="1"/>
          </p:cNvSpPr>
          <p:nvPr>
            <p:ph type="sldNum" sz="quarter" idx="5"/>
          </p:nvPr>
        </p:nvSpPr>
        <p:spPr/>
        <p:txBody>
          <a:bodyPr/>
          <a:lstStyle/>
          <a:p>
            <a:fld id="{266E47B0-A537-442E-BD44-DEB012F4242D}" type="slidenum">
              <a:rPr lang="de-DE" smtClean="0"/>
              <a:t>4</a:t>
            </a:fld>
            <a:endParaRPr lang="de-DE"/>
          </a:p>
        </p:txBody>
      </p:sp>
    </p:spTree>
    <p:extLst>
      <p:ext uri="{BB962C8B-B14F-4D97-AF65-F5344CB8AC3E}">
        <p14:creationId xmlns:p14="http://schemas.microsoft.com/office/powerpoint/2010/main" val="284990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B6565D-352B-41A1-AD56-FEB653F4B9F6}" type="slidenum">
              <a:rPr lang="de-DE" smtClean="0"/>
              <a:t>5</a:t>
            </a:fld>
            <a:endParaRPr lang="de-DE"/>
          </a:p>
        </p:txBody>
      </p:sp>
    </p:spTree>
    <p:extLst>
      <p:ext uri="{BB962C8B-B14F-4D97-AF65-F5344CB8AC3E}">
        <p14:creationId xmlns:p14="http://schemas.microsoft.com/office/powerpoint/2010/main" val="285835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Übung ist als Möglichkeit zu sehen und bietet sich besonders dann an, wenn Sie mit digitalen Boards, einer </a:t>
            </a:r>
            <a:r>
              <a:rPr lang="de-DE" dirty="0" err="1"/>
              <a:t>Schulcloud</a:t>
            </a:r>
            <a:r>
              <a:rPr lang="de-DE" dirty="0"/>
              <a:t> oder </a:t>
            </a:r>
            <a:r>
              <a:rPr lang="de-DE" dirty="0" err="1"/>
              <a:t>Mebis</a:t>
            </a:r>
            <a:r>
              <a:rPr lang="de-DE" dirty="0"/>
              <a:t> arbeiten. Dort können die Schülerinnen und Schüler ihre kreativen Ergebnisse hochladen. Dies kann auch ggf. mit dem Fremdsprachenunterricht verknüpft werden. </a:t>
            </a:r>
          </a:p>
        </p:txBody>
      </p:sp>
      <p:sp>
        <p:nvSpPr>
          <p:cNvPr id="4" name="Foliennummernplatzhalter 3"/>
          <p:cNvSpPr>
            <a:spLocks noGrp="1"/>
          </p:cNvSpPr>
          <p:nvPr>
            <p:ph type="sldNum" sz="quarter" idx="5"/>
          </p:nvPr>
        </p:nvSpPr>
        <p:spPr/>
        <p:txBody>
          <a:bodyPr/>
          <a:lstStyle/>
          <a:p>
            <a:fld id="{266E47B0-A537-442E-BD44-DEB012F4242D}" type="slidenum">
              <a:rPr lang="de-DE" smtClean="0"/>
              <a:t>6</a:t>
            </a:fld>
            <a:endParaRPr lang="de-DE"/>
          </a:p>
        </p:txBody>
      </p:sp>
    </p:spTree>
    <p:extLst>
      <p:ext uri="{BB962C8B-B14F-4D97-AF65-F5344CB8AC3E}">
        <p14:creationId xmlns:p14="http://schemas.microsoft.com/office/powerpoint/2010/main" val="239133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1E42-47F9-4D94-B21A-BEAE24F16D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193BF8A-08C4-4CBF-B04E-6AF6EB4F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58F097-3BD6-4630-9E4A-428409D63783}"/>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1C2DEE5B-5A9D-4957-9526-F4BF40469C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525B71-52A6-4393-9A00-F6FA3E9E74E2}"/>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48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BF45-E87A-400A-B15B-BB1357F309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5069CBB-3303-42DF-BB78-F6AAF8283FE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144726-4784-4F7D-81A5-42100FF3C14F}"/>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79B4D665-3C7C-41BC-B969-086A2753D3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97A2EB-78AB-4F21-AC37-8DD20F4E0EC5}"/>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67398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8781B1-30C8-450D-9B91-7590CE51CA3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BF82BB-926A-45C4-A8F4-3B1A82C728A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F23BE81-C1EA-423C-BDBC-D68863CBD1CE}"/>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6815397-678B-4BFA-B3F4-DC53369936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0FC0E3-7291-41D8-BED4-2C380FF0A9C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19627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04D9A-2C88-4A5E-A576-FEEF6FDDEAB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1C0ED6-713E-4DAE-AA10-0D80FC8820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0D96D3-8E13-442D-B55A-ABFC3F2E23EA}"/>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60B940FD-8A48-4AC8-A5A5-81A273171E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9DEA83-F853-4168-B330-8BF317C3547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11975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027B1-E90F-432B-81D8-82A00574CA6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27D8450-FD23-40F3-99A7-9EABF90CB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1D5D67-0F83-47A2-8A9D-78F85CABFEE5}"/>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48F7D67-E75E-426E-AC71-5EA142EBF7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3CF491-A290-4C5F-B593-13177B18068C}"/>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751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40587-5F8A-4073-AD98-F60F05E713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4FAE2B9-099B-4770-B4FE-1B506C2985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E2FD56-7F4F-4021-B78C-FDD6F0483A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8217773-64D5-4195-A128-E3EAF4323B69}"/>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997B59AD-5010-492F-92E1-B25D8B793B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771DBE-A0E4-4246-AE45-C4E43E1D42F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66177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5873B-7D44-4730-95F1-192D4FF419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6833B68-E07C-423A-A96A-5DAAFA162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BF28C46-A40F-4951-BCE0-C07D23CE0B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E5993BB-355F-44D8-A80D-B22258D25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5459702-8D1F-4A42-83C3-241CA67441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81C764C-43D0-44A7-A42E-0F72AE16151B}"/>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8" name="Fußzeilenplatzhalter 7">
            <a:extLst>
              <a:ext uri="{FF2B5EF4-FFF2-40B4-BE49-F238E27FC236}">
                <a16:creationId xmlns:a16="http://schemas.microsoft.com/office/drawing/2014/main" id="{B3FBC3F3-6AE8-4448-87E0-6F709CA18FE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6086859-F7C3-42F7-9E66-E732DA3A4987}"/>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85496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7EA76-8E6C-4D7E-BB11-894012EE0A2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700BA8B-F3A0-4D19-BF22-2EAB7E6DE510}"/>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4" name="Fußzeilenplatzhalter 3">
            <a:extLst>
              <a:ext uri="{FF2B5EF4-FFF2-40B4-BE49-F238E27FC236}">
                <a16:creationId xmlns:a16="http://schemas.microsoft.com/office/drawing/2014/main" id="{5A223A5B-1F87-4C62-8C50-721268E7250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59CE21A-DE8C-4A8A-8EC3-9621A68722F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0898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CB88B9-B500-4405-B582-4C4E344F9E60}"/>
              </a:ext>
            </a:extLst>
          </p:cNvPr>
          <p:cNvPicPr>
            <a:picLocks noChangeAspect="1" noChangeArrowheads="1"/>
          </p:cNvPicPr>
          <p:nvPr userDrawn="1"/>
        </p:nvPicPr>
        <p:blipFill>
          <a:blip r:embed="rId2"/>
          <a:stretch/>
        </p:blipFill>
        <p:spPr bwMode="auto">
          <a:xfrm>
            <a:off x="379626" y="136687"/>
            <a:ext cx="762984" cy="523189"/>
          </a:xfrm>
          <a:prstGeom prst="rect">
            <a:avLst/>
          </a:prstGeom>
          <a:noFill/>
        </p:spPr>
      </p:pic>
      <p:grpSp>
        <p:nvGrpSpPr>
          <p:cNvPr id="10" name="Gruppieren 9">
            <a:extLst>
              <a:ext uri="{FF2B5EF4-FFF2-40B4-BE49-F238E27FC236}">
                <a16:creationId xmlns:a16="http://schemas.microsoft.com/office/drawing/2014/main" id="{EAE850A0-B5B8-4A66-A6E0-043B9B1DB731}"/>
              </a:ext>
            </a:extLst>
          </p:cNvPr>
          <p:cNvGrpSpPr/>
          <p:nvPr userDrawn="1"/>
        </p:nvGrpSpPr>
        <p:grpSpPr>
          <a:xfrm>
            <a:off x="125967" y="6046688"/>
            <a:ext cx="12380290" cy="1052733"/>
            <a:chOff x="125967" y="6046688"/>
            <a:chExt cx="12380290" cy="1052733"/>
          </a:xfrm>
        </p:grpSpPr>
        <p:pic>
          <p:nvPicPr>
            <p:cNvPr id="11" name="Grafik 10" descr="Ein Pinselstrich">
              <a:extLst>
                <a:ext uri="{FF2B5EF4-FFF2-40B4-BE49-F238E27FC236}">
                  <a16:creationId xmlns:a16="http://schemas.microsoft.com/office/drawing/2014/main" id="{76E7BAE4-917B-4FD3-847F-7506D7C164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6299" y="6072176"/>
              <a:ext cx="5580963" cy="1027245"/>
            </a:xfrm>
            <a:prstGeom prst="rect">
              <a:avLst/>
            </a:prstGeom>
          </p:spPr>
        </p:pic>
        <p:sp>
          <p:nvSpPr>
            <p:cNvPr id="12" name="Date Placeholder 3">
              <a:extLst>
                <a:ext uri="{FF2B5EF4-FFF2-40B4-BE49-F238E27FC236}">
                  <a16:creationId xmlns:a16="http://schemas.microsoft.com/office/drawing/2014/main" id="{37359170-437F-4C1F-BE11-853F10D508B6}"/>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13" name="Slide Number Placeholder 5">
              <a:extLst>
                <a:ext uri="{FF2B5EF4-FFF2-40B4-BE49-F238E27FC236}">
                  <a16:creationId xmlns:a16="http://schemas.microsoft.com/office/drawing/2014/main" id="{15088CB7-F38E-478A-83D0-6D6784B242B7}"/>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14" name="Grafik 13" descr="Ein Pinselstrich">
              <a:extLst>
                <a:ext uri="{FF2B5EF4-FFF2-40B4-BE49-F238E27FC236}">
                  <a16:creationId xmlns:a16="http://schemas.microsoft.com/office/drawing/2014/main" id="{37F6E07C-EB0F-4931-92CC-924E53267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967" y="6046688"/>
              <a:ext cx="3912633" cy="902125"/>
            </a:xfrm>
            <a:prstGeom prst="rect">
              <a:avLst/>
            </a:prstGeom>
          </p:spPr>
        </p:pic>
      </p:grpSp>
      <p:sp>
        <p:nvSpPr>
          <p:cNvPr id="17" name="Textfeld 16">
            <a:extLst>
              <a:ext uri="{FF2B5EF4-FFF2-40B4-BE49-F238E27FC236}">
                <a16:creationId xmlns:a16="http://schemas.microsoft.com/office/drawing/2014/main" id="{9B9C629C-6172-4FE8-9FFC-E3CB4F1F0486}"/>
              </a:ext>
            </a:extLst>
          </p:cNvPr>
          <p:cNvSpPr txBox="1"/>
          <p:nvPr userDrawn="1"/>
        </p:nvSpPr>
        <p:spPr bwMode="auto">
          <a:xfrm>
            <a:off x="9740838" y="136687"/>
            <a:ext cx="3421929" cy="461665"/>
          </a:xfrm>
          <a:prstGeom prst="rect">
            <a:avLst/>
          </a:prstGeom>
          <a:noFill/>
        </p:spPr>
        <p:txBody>
          <a:bodyPr wrap="square" rtlCol="0">
            <a:spAutoFit/>
          </a:bodyPr>
          <a:lstStyle/>
          <a:p>
            <a:pPr>
              <a:defRPr/>
            </a:pPr>
            <a:r>
              <a:rPr lang="de-DE" sz="2400" dirty="0">
                <a:solidFill>
                  <a:schemeClr val="accent1">
                    <a:lumMod val="75000"/>
                  </a:schemeClr>
                </a:solidFill>
              </a:rPr>
              <a:t>Europawahl</a:t>
            </a:r>
            <a:endParaRPr dirty="0">
              <a:solidFill>
                <a:schemeClr val="accent1">
                  <a:lumMod val="75000"/>
                </a:schemeClr>
              </a:solidFill>
            </a:endParaRPr>
          </a:p>
        </p:txBody>
      </p:sp>
      <p:grpSp>
        <p:nvGrpSpPr>
          <p:cNvPr id="18" name="Gruppieren 17">
            <a:extLst>
              <a:ext uri="{FF2B5EF4-FFF2-40B4-BE49-F238E27FC236}">
                <a16:creationId xmlns:a16="http://schemas.microsoft.com/office/drawing/2014/main" id="{55DEF927-5714-402E-9879-001DBAA4CF66}"/>
              </a:ext>
            </a:extLst>
          </p:cNvPr>
          <p:cNvGrpSpPr/>
          <p:nvPr userDrawn="1"/>
        </p:nvGrpSpPr>
        <p:grpSpPr>
          <a:xfrm rot="20437110">
            <a:off x="11284091" y="278833"/>
            <a:ext cx="782304" cy="700411"/>
            <a:chOff x="10498463" y="985074"/>
            <a:chExt cx="1028661" cy="1028661"/>
          </a:xfrm>
        </p:grpSpPr>
        <p:sp>
          <p:nvSpPr>
            <p:cNvPr id="19" name="Ellipse 18">
              <a:extLst>
                <a:ext uri="{FF2B5EF4-FFF2-40B4-BE49-F238E27FC236}">
                  <a16:creationId xmlns:a16="http://schemas.microsoft.com/office/drawing/2014/main" id="{D72AD8FE-7EA4-4B25-B30E-028CA0E94807}"/>
                </a:ext>
              </a:extLst>
            </p:cNvPr>
            <p:cNvSpPr/>
            <p:nvPr/>
          </p:nvSpPr>
          <p:spPr>
            <a:xfrm>
              <a:off x="10553700" y="1000125"/>
              <a:ext cx="420127" cy="465114"/>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Bogen 19">
              <a:extLst>
                <a:ext uri="{FF2B5EF4-FFF2-40B4-BE49-F238E27FC236}">
                  <a16:creationId xmlns:a16="http://schemas.microsoft.com/office/drawing/2014/main" id="{63DC6F28-2E5D-459C-9837-66A1B3646373}"/>
                </a:ext>
              </a:extLst>
            </p:cNvPr>
            <p:cNvSpPr/>
            <p:nvPr/>
          </p:nvSpPr>
          <p:spPr>
            <a:xfrm rot="19636057">
              <a:off x="10634599" y="985074"/>
              <a:ext cx="304800" cy="1028661"/>
            </a:xfrm>
            <a:prstGeom prst="arc">
              <a:avLst>
                <a:gd name="adj1" fmla="val 16547389"/>
                <a:gd name="adj2" fmla="val 124507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8AB9B1D9-B433-463C-94B5-EC0DFDE5B06B}"/>
                </a:ext>
              </a:extLst>
            </p:cNvPr>
            <p:cNvSpPr/>
            <p:nvPr/>
          </p:nvSpPr>
          <p:spPr>
            <a:xfrm rot="14628606">
              <a:off x="10860394" y="714971"/>
              <a:ext cx="304800" cy="1028661"/>
            </a:xfrm>
            <a:prstGeom prst="arc">
              <a:avLst>
                <a:gd name="adj1" fmla="val 16625046"/>
                <a:gd name="adj2" fmla="val 70869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spTree>
    <p:extLst>
      <p:ext uri="{BB962C8B-B14F-4D97-AF65-F5344CB8AC3E}">
        <p14:creationId xmlns:p14="http://schemas.microsoft.com/office/powerpoint/2010/main" val="256338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EE039-DC2C-43F7-8117-BBBAA6F0A1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5648940-0AB8-4821-8F3E-D724A0556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88704B1-CB17-4046-8FE5-B0E526A5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0B0ECA-52E9-4B98-BCE6-74241BE66486}"/>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2624E977-8D61-4487-B2D9-B10E20B006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4A5880-F247-4557-8DAC-EE709F0ED063}"/>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14557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BF653-2F10-4DE6-B7E8-1E29E13736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76BD56-665D-4546-AAF2-2E9E3A648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37FF91-42F2-4B0B-9AB2-5297182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7412EF-132B-4630-8EC1-4F752BA08E8C}"/>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04CCBF7C-1177-48A6-9D8C-16CA948EA4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55290C-2BF3-458A-9002-1AC046990C26}"/>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621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2303968-E1B0-4C3B-A827-16A50EF80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F35F991-781A-48E1-B695-075A09C2D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ADFDC2-58C6-48BE-BF59-42D744A2C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A4601208-AFA9-47FB-954A-BB63AAF4C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339FFEE-5108-4B6E-8195-0B09691B8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BE7C4-ADCD-4936-9C91-F9D322024154}" type="slidenum">
              <a:rPr lang="de-DE" smtClean="0"/>
              <a:t>‹Nr.›</a:t>
            </a:fld>
            <a:endParaRPr lang="de-DE"/>
          </a:p>
        </p:txBody>
      </p:sp>
    </p:spTree>
    <p:extLst>
      <p:ext uri="{BB962C8B-B14F-4D97-AF65-F5344CB8AC3E}">
        <p14:creationId xmlns:p14="http://schemas.microsoft.com/office/powerpoint/2010/main" val="93414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ardmediathek.de/video/unsere-geschichte/interrail-die-beste-reise-meines-lebens/ndr/Y3JpZDovL25kci5kZS8xNDYxXzIwMjItMDQtMDYtMjEtMD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4.jpg"/><Relationship Id="rId4" Type="http://schemas.openxmlformats.org/officeDocument/2006/relationships/image" Target="../media/image16.sv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F96D0A-801A-4E1E-91EC-653CFC8ACA76}"/>
              </a:ext>
            </a:extLst>
          </p:cNvPr>
          <p:cNvPicPr>
            <a:picLocks noChangeAspect="1"/>
          </p:cNvPicPr>
          <p:nvPr/>
        </p:nvPicPr>
        <p:blipFill rotWithShape="1">
          <a:blip r:embed="rId2">
            <a:extLst>
              <a:ext uri="{28A0092B-C50C-407E-A947-70E740481C1C}">
                <a14:useLocalDpi xmlns:a14="http://schemas.microsoft.com/office/drawing/2010/main" val="0"/>
              </a:ext>
            </a:extLst>
          </a:blip>
          <a:srcRect t="14706" b="10667"/>
          <a:stretch/>
        </p:blipFill>
        <p:spPr>
          <a:xfrm>
            <a:off x="902765" y="1008669"/>
            <a:ext cx="10285163" cy="5117812"/>
          </a:xfrm>
          <a:prstGeom prst="rect">
            <a:avLst/>
          </a:prstGeom>
        </p:spPr>
      </p:pic>
      <p:sp>
        <p:nvSpPr>
          <p:cNvPr id="10" name="Textfeld 9">
            <a:extLst>
              <a:ext uri="{FF2B5EF4-FFF2-40B4-BE49-F238E27FC236}">
                <a16:creationId xmlns:a16="http://schemas.microsoft.com/office/drawing/2014/main" id="{3F0A008C-B7B0-417F-977D-97B2CBABA2AA}"/>
              </a:ext>
            </a:extLst>
          </p:cNvPr>
          <p:cNvSpPr txBox="1"/>
          <p:nvPr/>
        </p:nvSpPr>
        <p:spPr>
          <a:xfrm>
            <a:off x="4235622" y="2387800"/>
            <a:ext cx="4675695" cy="1323439"/>
          </a:xfrm>
          <a:prstGeom prst="rect">
            <a:avLst/>
          </a:prstGeom>
          <a:noFill/>
        </p:spPr>
        <p:txBody>
          <a:bodyPr wrap="square" rtlCol="0">
            <a:spAutoFit/>
          </a:bodyPr>
          <a:lstStyle/>
          <a:p>
            <a:r>
              <a:rPr lang="de-DE" sz="4000" b="1" dirty="0">
                <a:solidFill>
                  <a:schemeClr val="bg1"/>
                </a:solidFill>
                <a:effectLst>
                  <a:outerShdw blurRad="38100" dist="38100" dir="2700000" algn="tl">
                    <a:srgbClr val="000000">
                      <a:alpha val="43137"/>
                    </a:srgbClr>
                  </a:outerShdw>
                </a:effectLst>
              </a:rPr>
              <a:t>9. Juni 2024</a:t>
            </a:r>
          </a:p>
          <a:p>
            <a:r>
              <a:rPr lang="de-DE" sz="4000" b="1" dirty="0">
                <a:solidFill>
                  <a:schemeClr val="bg1"/>
                </a:solidFill>
                <a:effectLst>
                  <a:outerShdw blurRad="38100" dist="38100" dir="2700000" algn="tl">
                    <a:srgbClr val="000000">
                      <a:alpha val="43137"/>
                    </a:srgbClr>
                  </a:outerShdw>
                </a:effectLst>
              </a:rPr>
              <a:t>         Europawahl</a:t>
            </a:r>
          </a:p>
        </p:txBody>
      </p:sp>
      <p:sp>
        <p:nvSpPr>
          <p:cNvPr id="17" name="Textfeld 16">
            <a:extLst>
              <a:ext uri="{FF2B5EF4-FFF2-40B4-BE49-F238E27FC236}">
                <a16:creationId xmlns:a16="http://schemas.microsoft.com/office/drawing/2014/main" id="{6831D846-F996-4D95-89EF-78DA671D78DB}"/>
              </a:ext>
            </a:extLst>
          </p:cNvPr>
          <p:cNvSpPr txBox="1"/>
          <p:nvPr/>
        </p:nvSpPr>
        <p:spPr>
          <a:xfrm>
            <a:off x="9580692" y="5880260"/>
            <a:ext cx="2357307" cy="246221"/>
          </a:xfrm>
          <a:prstGeom prst="rect">
            <a:avLst/>
          </a:prstGeom>
          <a:noFill/>
        </p:spPr>
        <p:txBody>
          <a:bodyPr wrap="square" rtlCol="0">
            <a:spAutoFit/>
          </a:bodyPr>
          <a:lstStyle/>
          <a:p>
            <a:r>
              <a:rPr lang="de-DE" sz="1000" dirty="0"/>
              <a:t>©istockphoto.com/iStock-932091474 </a:t>
            </a:r>
          </a:p>
        </p:txBody>
      </p:sp>
      <p:pic>
        <p:nvPicPr>
          <p:cNvPr id="6" name="Grafik 5">
            <a:extLst>
              <a:ext uri="{FF2B5EF4-FFF2-40B4-BE49-F238E27FC236}">
                <a16:creationId xmlns:a16="http://schemas.microsoft.com/office/drawing/2014/main" id="{E6B9ED5F-B49C-4037-9FD7-3B6AC802A784}"/>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b="20261"/>
          <a:stretch/>
        </p:blipFill>
        <p:spPr>
          <a:xfrm>
            <a:off x="5090390" y="3627530"/>
            <a:ext cx="2692861" cy="1263192"/>
          </a:xfrm>
          <a:prstGeom prst="rect">
            <a:avLst/>
          </a:prstGeom>
        </p:spPr>
      </p:pic>
      <p:pic>
        <p:nvPicPr>
          <p:cNvPr id="7" name="Grafik 6">
            <a:extLst>
              <a:ext uri="{FF2B5EF4-FFF2-40B4-BE49-F238E27FC236}">
                <a16:creationId xmlns:a16="http://schemas.microsoft.com/office/drawing/2014/main" id="{711B0BE5-C430-4CED-9955-1218C47DD84E}"/>
              </a:ext>
            </a:extLst>
          </p:cNvPr>
          <p:cNvPicPr>
            <a:picLocks noChangeAspect="1"/>
          </p:cNvPicPr>
          <p:nvPr/>
        </p:nvPicPr>
        <p:blipFill>
          <a:blip r:embed="rId4"/>
          <a:stretch>
            <a:fillRect/>
          </a:stretch>
        </p:blipFill>
        <p:spPr>
          <a:xfrm>
            <a:off x="6787712" y="4161340"/>
            <a:ext cx="1010121" cy="667236"/>
          </a:xfrm>
          <a:prstGeom prst="rect">
            <a:avLst/>
          </a:prstGeom>
        </p:spPr>
      </p:pic>
    </p:spTree>
    <p:extLst>
      <p:ext uri="{BB962C8B-B14F-4D97-AF65-F5344CB8AC3E}">
        <p14:creationId xmlns:p14="http://schemas.microsoft.com/office/powerpoint/2010/main" val="45032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3"/>
            <a:extLst>
              <a:ext uri="{FF2B5EF4-FFF2-40B4-BE49-F238E27FC236}">
                <a16:creationId xmlns:a16="http://schemas.microsoft.com/office/drawing/2014/main" id="{A8C73885-6905-4381-AB0A-8A0EAA6DD5B6}"/>
              </a:ext>
            </a:extLst>
          </p:cNvPr>
          <p:cNvPicPr>
            <a:picLocks noChangeAspect="1"/>
          </p:cNvPicPr>
          <p:nvPr/>
        </p:nvPicPr>
        <p:blipFill rotWithShape="1">
          <a:blip r:embed="rId4">
            <a:extLst>
              <a:ext uri="{28A0092B-C50C-407E-A947-70E740481C1C}">
                <a14:useLocalDpi xmlns:a14="http://schemas.microsoft.com/office/drawing/2010/main" val="0"/>
              </a:ext>
            </a:extLst>
          </a:blip>
          <a:srcRect t="4776" r="509" b="17666"/>
          <a:stretch/>
        </p:blipFill>
        <p:spPr>
          <a:xfrm>
            <a:off x="1069832" y="777240"/>
            <a:ext cx="10522727" cy="5303520"/>
          </a:xfrm>
          <a:prstGeom prst="rect">
            <a:avLst/>
          </a:prstGeom>
        </p:spPr>
      </p:pic>
      <p:pic>
        <p:nvPicPr>
          <p:cNvPr id="2" name="Grafik 1">
            <a:hlinkClick r:id="rId3"/>
            <a:extLst>
              <a:ext uri="{FF2B5EF4-FFF2-40B4-BE49-F238E27FC236}">
                <a16:creationId xmlns:a16="http://schemas.microsoft.com/office/drawing/2014/main" id="{02D00885-8BA9-40BC-8274-143CAFBFA06F}"/>
              </a:ext>
            </a:extLst>
          </p:cNvPr>
          <p:cNvPicPr>
            <a:picLocks noChangeAspect="1"/>
          </p:cNvPicPr>
          <p:nvPr/>
        </p:nvPicPr>
        <p:blipFill>
          <a:blip r:embed="rId5"/>
          <a:stretch>
            <a:fillRect/>
          </a:stretch>
        </p:blipFill>
        <p:spPr>
          <a:xfrm>
            <a:off x="10299459" y="4987102"/>
            <a:ext cx="822709" cy="822709"/>
          </a:xfrm>
          <a:prstGeom prst="rect">
            <a:avLst/>
          </a:prstGeom>
        </p:spPr>
      </p:pic>
      <p:sp>
        <p:nvSpPr>
          <p:cNvPr id="7" name="Textfeld 6">
            <a:extLst>
              <a:ext uri="{FF2B5EF4-FFF2-40B4-BE49-F238E27FC236}">
                <a16:creationId xmlns:a16="http://schemas.microsoft.com/office/drawing/2014/main" id="{50286859-53C1-4A66-858F-5B24126092E1}"/>
              </a:ext>
            </a:extLst>
          </p:cNvPr>
          <p:cNvSpPr txBox="1"/>
          <p:nvPr/>
        </p:nvSpPr>
        <p:spPr>
          <a:xfrm>
            <a:off x="9438640" y="6054342"/>
            <a:ext cx="2532965" cy="246221"/>
          </a:xfrm>
          <a:prstGeom prst="rect">
            <a:avLst/>
          </a:prstGeom>
          <a:noFill/>
        </p:spPr>
        <p:txBody>
          <a:bodyPr wrap="square" rtlCol="0">
            <a:spAutoFit/>
          </a:bodyPr>
          <a:lstStyle/>
          <a:p>
            <a:r>
              <a:rPr lang="de-DE" sz="1000" dirty="0"/>
              <a:t>©istockphoto.com/iStock-1058887108</a:t>
            </a:r>
          </a:p>
        </p:txBody>
      </p:sp>
    </p:spTree>
    <p:extLst>
      <p:ext uri="{BB962C8B-B14F-4D97-AF65-F5344CB8AC3E}">
        <p14:creationId xmlns:p14="http://schemas.microsoft.com/office/powerpoint/2010/main" val="364545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fik 58">
            <a:extLst>
              <a:ext uri="{FF2B5EF4-FFF2-40B4-BE49-F238E27FC236}">
                <a16:creationId xmlns:a16="http://schemas.microsoft.com/office/drawing/2014/main" id="{0F7E2881-9B20-4ADF-8B2F-8ABA34AC7A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90" b="26122"/>
          <a:stretch/>
        </p:blipFill>
        <p:spPr>
          <a:xfrm>
            <a:off x="959536" y="770758"/>
            <a:ext cx="10368864" cy="5311653"/>
          </a:xfrm>
          <a:prstGeom prst="rect">
            <a:avLst/>
          </a:prstGeom>
          <a:solidFill>
            <a:srgbClr val="065BAE"/>
          </a:solidFill>
          <a:ln>
            <a:solidFill>
              <a:srgbClr val="91ABDB"/>
            </a:solidFill>
          </a:ln>
        </p:spPr>
      </p:pic>
      <p:sp>
        <p:nvSpPr>
          <p:cNvPr id="4" name="Bogen 3">
            <a:extLst>
              <a:ext uri="{FF2B5EF4-FFF2-40B4-BE49-F238E27FC236}">
                <a16:creationId xmlns:a16="http://schemas.microsoft.com/office/drawing/2014/main" id="{6ED63A31-6DFC-47F1-A807-870966F3F826}"/>
              </a:ext>
            </a:extLst>
          </p:cNvPr>
          <p:cNvSpPr/>
          <p:nvPr/>
        </p:nvSpPr>
        <p:spPr>
          <a:xfrm>
            <a:off x="6431279" y="3576319"/>
            <a:ext cx="433345" cy="1733215"/>
          </a:xfrm>
          <a:prstGeom prst="arc">
            <a:avLst>
              <a:gd name="adj1" fmla="val 16200000"/>
              <a:gd name="adj2" fmla="val 4145905"/>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5" name="Bogen 4">
            <a:extLst>
              <a:ext uri="{FF2B5EF4-FFF2-40B4-BE49-F238E27FC236}">
                <a16:creationId xmlns:a16="http://schemas.microsoft.com/office/drawing/2014/main" id="{2D9AF58A-D44C-4AFD-9F01-11F451137FCD}"/>
              </a:ext>
            </a:extLst>
          </p:cNvPr>
          <p:cNvSpPr/>
          <p:nvPr/>
        </p:nvSpPr>
        <p:spPr>
          <a:xfrm rot="14453283">
            <a:off x="6080318" y="2439801"/>
            <a:ext cx="2153920" cy="1371600"/>
          </a:xfrm>
          <a:prstGeom prst="arc">
            <a:avLst>
              <a:gd name="adj1" fmla="val 15836594"/>
              <a:gd name="adj2" fmla="val 5379470"/>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Ellipse 5">
            <a:extLst>
              <a:ext uri="{FF2B5EF4-FFF2-40B4-BE49-F238E27FC236}">
                <a16:creationId xmlns:a16="http://schemas.microsoft.com/office/drawing/2014/main" id="{F238FA5E-C8A6-4E42-AC39-8F6B4E25EDA3}"/>
              </a:ext>
            </a:extLst>
          </p:cNvPr>
          <p:cNvSpPr/>
          <p:nvPr/>
        </p:nvSpPr>
        <p:spPr>
          <a:xfrm>
            <a:off x="6563360" y="3515360"/>
            <a:ext cx="121920" cy="95343"/>
          </a:xfrm>
          <a:prstGeom prst="ellipse">
            <a:avLst/>
          </a:prstGeom>
          <a:solidFill>
            <a:srgbClr val="FFC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ogen 6">
            <a:extLst>
              <a:ext uri="{FF2B5EF4-FFF2-40B4-BE49-F238E27FC236}">
                <a16:creationId xmlns:a16="http://schemas.microsoft.com/office/drawing/2014/main" id="{3F125885-C052-4AAC-A1EE-9537A107530C}"/>
              </a:ext>
            </a:extLst>
          </p:cNvPr>
          <p:cNvSpPr/>
          <p:nvPr/>
        </p:nvSpPr>
        <p:spPr>
          <a:xfrm rot="5104600" flipH="1">
            <a:off x="4765401" y="2474076"/>
            <a:ext cx="1455249" cy="2212423"/>
          </a:xfrm>
          <a:prstGeom prst="arc">
            <a:avLst>
              <a:gd name="adj1" fmla="val 16122388"/>
              <a:gd name="adj2" fmla="val 3007015"/>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Bogen 7">
            <a:extLst>
              <a:ext uri="{FF2B5EF4-FFF2-40B4-BE49-F238E27FC236}">
                <a16:creationId xmlns:a16="http://schemas.microsoft.com/office/drawing/2014/main" id="{25B4F20F-0EC5-40F8-A3C6-185F8331CC7F}"/>
              </a:ext>
            </a:extLst>
          </p:cNvPr>
          <p:cNvSpPr/>
          <p:nvPr/>
        </p:nvSpPr>
        <p:spPr>
          <a:xfrm rot="3121363" flipH="1">
            <a:off x="4755491" y="3015708"/>
            <a:ext cx="1455249" cy="2917584"/>
          </a:xfrm>
          <a:prstGeom prst="arc">
            <a:avLst>
              <a:gd name="adj1" fmla="val 16122388"/>
              <a:gd name="adj2" fmla="val 5431814"/>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Bogen 8">
            <a:extLst>
              <a:ext uri="{FF2B5EF4-FFF2-40B4-BE49-F238E27FC236}">
                <a16:creationId xmlns:a16="http://schemas.microsoft.com/office/drawing/2014/main" id="{B2B0A34D-EB07-493E-BDCE-64B04E5BF4E9}"/>
              </a:ext>
            </a:extLst>
          </p:cNvPr>
          <p:cNvSpPr/>
          <p:nvPr/>
        </p:nvSpPr>
        <p:spPr>
          <a:xfrm rot="5104600" flipH="1" flipV="1">
            <a:off x="6606895" y="3295420"/>
            <a:ext cx="515461" cy="429806"/>
          </a:xfrm>
          <a:prstGeom prst="arc">
            <a:avLst>
              <a:gd name="adj1" fmla="val 16122388"/>
              <a:gd name="adj2" fmla="val 3007015"/>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Bogen 9">
            <a:extLst>
              <a:ext uri="{FF2B5EF4-FFF2-40B4-BE49-F238E27FC236}">
                <a16:creationId xmlns:a16="http://schemas.microsoft.com/office/drawing/2014/main" id="{F424EC4A-1E84-42FD-A4C5-E0250DA14437}"/>
              </a:ext>
            </a:extLst>
          </p:cNvPr>
          <p:cNvSpPr/>
          <p:nvPr/>
        </p:nvSpPr>
        <p:spPr>
          <a:xfrm rot="2472007" flipH="1">
            <a:off x="5580997" y="3301285"/>
            <a:ext cx="807704" cy="1748654"/>
          </a:xfrm>
          <a:prstGeom prst="arc">
            <a:avLst>
              <a:gd name="adj1" fmla="val 16122388"/>
              <a:gd name="adj2" fmla="val 1379562"/>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3CC57819-6126-47D6-8635-FD725F486F60}"/>
              </a:ext>
            </a:extLst>
          </p:cNvPr>
          <p:cNvGrpSpPr/>
          <p:nvPr/>
        </p:nvGrpSpPr>
        <p:grpSpPr bwMode="auto">
          <a:xfrm rot="636094">
            <a:off x="1830992" y="1462645"/>
            <a:ext cx="2784904" cy="988577"/>
            <a:chOff x="4397604" y="801195"/>
            <a:chExt cx="3355942" cy="1191282"/>
          </a:xfrm>
        </p:grpSpPr>
        <p:sp>
          <p:nvSpPr>
            <p:cNvPr id="12" name="Rechteck: abgerundete Ecken 11">
              <a:extLst>
                <a:ext uri="{FF2B5EF4-FFF2-40B4-BE49-F238E27FC236}">
                  <a16:creationId xmlns:a16="http://schemas.microsoft.com/office/drawing/2014/main" id="{73230570-4B84-446F-8279-83C73966A10C}"/>
                </a:ext>
              </a:extLst>
            </p:cNvPr>
            <p:cNvSpPr/>
            <p:nvPr/>
          </p:nvSpPr>
          <p:spPr bwMode="auto">
            <a:xfrm>
              <a:off x="4397604" y="801195"/>
              <a:ext cx="3355942" cy="1191282"/>
            </a:xfrm>
            <a:prstGeom prst="roundRect">
              <a:avLst>
                <a:gd name="adj"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abgerundete Ecken 12">
              <a:extLst>
                <a:ext uri="{FF2B5EF4-FFF2-40B4-BE49-F238E27FC236}">
                  <a16:creationId xmlns:a16="http://schemas.microsoft.com/office/drawing/2014/main" id="{757F8D55-19AF-40B1-ACB0-51126FAE6DF8}"/>
                </a:ext>
              </a:extLst>
            </p:cNvPr>
            <p:cNvSpPr/>
            <p:nvPr/>
          </p:nvSpPr>
          <p:spPr bwMode="auto">
            <a:xfrm>
              <a:off x="4397604" y="977380"/>
              <a:ext cx="3355942" cy="226322"/>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200" dirty="0">
                  <a:solidFill>
                    <a:schemeClr val="tx1"/>
                  </a:solidFill>
                </a:rPr>
                <a:t>Interrail-Ticket</a:t>
              </a:r>
              <a:endParaRPr dirty="0"/>
            </a:p>
          </p:txBody>
        </p:sp>
        <p:sp>
          <p:nvSpPr>
            <p:cNvPr id="14" name="Textfeld 13">
              <a:extLst>
                <a:ext uri="{FF2B5EF4-FFF2-40B4-BE49-F238E27FC236}">
                  <a16:creationId xmlns:a16="http://schemas.microsoft.com/office/drawing/2014/main" id="{BB7CD70D-58A0-4DF0-87EE-4F4EBA4C85D4}"/>
                </a:ext>
              </a:extLst>
            </p:cNvPr>
            <p:cNvSpPr txBox="1"/>
            <p:nvPr/>
          </p:nvSpPr>
          <p:spPr bwMode="auto">
            <a:xfrm>
              <a:off x="4653022" y="1194147"/>
              <a:ext cx="1516282" cy="307777"/>
            </a:xfrm>
            <a:prstGeom prst="rect">
              <a:avLst/>
            </a:prstGeom>
            <a:noFill/>
          </p:spPr>
          <p:txBody>
            <a:bodyPr wrap="square" rtlCol="0">
              <a:spAutoFit/>
            </a:bodyPr>
            <a:lstStyle/>
            <a:p>
              <a:pPr>
                <a:defRPr/>
              </a:pPr>
              <a:r>
                <a:rPr lang="de-DE" sz="1400"/>
                <a:t>Rom - Wien</a:t>
              </a:r>
              <a:endParaRPr/>
            </a:p>
          </p:txBody>
        </p:sp>
        <p:sp>
          <p:nvSpPr>
            <p:cNvPr id="15" name="Textfeld 14">
              <a:extLst>
                <a:ext uri="{FF2B5EF4-FFF2-40B4-BE49-F238E27FC236}">
                  <a16:creationId xmlns:a16="http://schemas.microsoft.com/office/drawing/2014/main" id="{24406834-A2FC-4E9F-AA71-EB1A171140CC}"/>
                </a:ext>
              </a:extLst>
            </p:cNvPr>
            <p:cNvSpPr txBox="1"/>
            <p:nvPr/>
          </p:nvSpPr>
          <p:spPr bwMode="auto">
            <a:xfrm>
              <a:off x="4653022" y="1421091"/>
              <a:ext cx="1516282" cy="246221"/>
            </a:xfrm>
            <a:prstGeom prst="rect">
              <a:avLst/>
            </a:prstGeom>
            <a:noFill/>
          </p:spPr>
          <p:txBody>
            <a:bodyPr wrap="square" rtlCol="0">
              <a:spAutoFit/>
            </a:bodyPr>
            <a:lstStyle/>
            <a:p>
              <a:pPr>
                <a:defRPr/>
              </a:pPr>
              <a:r>
                <a:rPr lang="de-DE" sz="1000"/>
                <a:t>24. April 7.00 Uhr</a:t>
              </a:r>
              <a:endParaRPr/>
            </a:p>
          </p:txBody>
        </p:sp>
        <p:cxnSp>
          <p:nvCxnSpPr>
            <p:cNvPr id="16" name="Gerader Verbinder 15">
              <a:extLst>
                <a:ext uri="{FF2B5EF4-FFF2-40B4-BE49-F238E27FC236}">
                  <a16:creationId xmlns:a16="http://schemas.microsoft.com/office/drawing/2014/main" id="{A1692093-45A8-4464-88E5-1D6BC4880CCB}"/>
                </a:ext>
              </a:extLst>
            </p:cNvPr>
            <p:cNvCxnSpPr>
              <a:cxnSpLocks/>
            </p:cNvCxnSpPr>
            <p:nvPr/>
          </p:nvCxnSpPr>
          <p:spPr bwMode="auto">
            <a:xfrm>
              <a:off x="7338349" y="1279002"/>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6069B2F-81BC-4F51-9B91-86A6F59275FB}"/>
                </a:ext>
              </a:extLst>
            </p:cNvPr>
            <p:cNvCxnSpPr>
              <a:cxnSpLocks/>
            </p:cNvCxnSpPr>
            <p:nvPr/>
          </p:nvCxnSpPr>
          <p:spPr bwMode="auto">
            <a:xfrm>
              <a:off x="7338348" y="1313312"/>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6ED8A271-F0DB-423C-8791-F512928F2F8E}"/>
                </a:ext>
              </a:extLst>
            </p:cNvPr>
            <p:cNvCxnSpPr>
              <a:cxnSpLocks/>
            </p:cNvCxnSpPr>
            <p:nvPr/>
          </p:nvCxnSpPr>
          <p:spPr bwMode="auto">
            <a:xfrm>
              <a:off x="7338347" y="1336461"/>
              <a:ext cx="25464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335EDE3C-90A1-47F3-AC7A-B744ED50C879}"/>
                </a:ext>
              </a:extLst>
            </p:cNvPr>
            <p:cNvCxnSpPr>
              <a:cxnSpLocks/>
            </p:cNvCxnSpPr>
            <p:nvPr/>
          </p:nvCxnSpPr>
          <p:spPr bwMode="auto">
            <a:xfrm>
              <a:off x="7338347" y="1353822"/>
              <a:ext cx="25464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C17B398-D499-4577-8816-BF61657F674A}"/>
                </a:ext>
              </a:extLst>
            </p:cNvPr>
            <p:cNvCxnSpPr>
              <a:cxnSpLocks/>
            </p:cNvCxnSpPr>
            <p:nvPr/>
          </p:nvCxnSpPr>
          <p:spPr bwMode="auto">
            <a:xfrm>
              <a:off x="7338347" y="1355337"/>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893F7D17-970F-41B9-91A7-7ED276980EE6}"/>
                </a:ext>
              </a:extLst>
            </p:cNvPr>
            <p:cNvCxnSpPr>
              <a:cxnSpLocks/>
            </p:cNvCxnSpPr>
            <p:nvPr/>
          </p:nvCxnSpPr>
          <p:spPr bwMode="auto">
            <a:xfrm>
              <a:off x="7338347" y="1344177"/>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54ED989-5466-4894-B986-0B69908930E7}"/>
                </a:ext>
              </a:extLst>
            </p:cNvPr>
            <p:cNvCxnSpPr>
              <a:cxnSpLocks/>
            </p:cNvCxnSpPr>
            <p:nvPr/>
          </p:nvCxnSpPr>
          <p:spPr bwMode="auto">
            <a:xfrm>
              <a:off x="7338347" y="1396837"/>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9EB9AF5-E924-4F2A-8D06-948DB76FCE7B}"/>
                </a:ext>
              </a:extLst>
            </p:cNvPr>
            <p:cNvCxnSpPr>
              <a:cxnSpLocks/>
            </p:cNvCxnSpPr>
            <p:nvPr/>
          </p:nvCxnSpPr>
          <p:spPr bwMode="auto">
            <a:xfrm>
              <a:off x="7338346" y="1421091"/>
              <a:ext cx="2546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9464176-A6E6-403A-AEA5-97BB196CFA4A}"/>
                </a:ext>
              </a:extLst>
            </p:cNvPr>
            <p:cNvCxnSpPr>
              <a:cxnSpLocks/>
            </p:cNvCxnSpPr>
            <p:nvPr/>
          </p:nvCxnSpPr>
          <p:spPr bwMode="auto">
            <a:xfrm>
              <a:off x="7338348" y="1559533"/>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C8DDADD-7823-4BE3-B34C-EF20D24C2BA6}"/>
                </a:ext>
              </a:extLst>
            </p:cNvPr>
            <p:cNvCxnSpPr>
              <a:cxnSpLocks/>
            </p:cNvCxnSpPr>
            <p:nvPr/>
          </p:nvCxnSpPr>
          <p:spPr bwMode="auto">
            <a:xfrm>
              <a:off x="7338347" y="1590398"/>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E5FD77C-148E-4895-A8D7-419EF789FAB9}"/>
                </a:ext>
              </a:extLst>
            </p:cNvPr>
            <p:cNvCxnSpPr>
              <a:cxnSpLocks/>
            </p:cNvCxnSpPr>
            <p:nvPr/>
          </p:nvCxnSpPr>
          <p:spPr bwMode="auto">
            <a:xfrm>
              <a:off x="7338346" y="1667312"/>
              <a:ext cx="2546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F39E8C99-E6A0-40C9-AD9B-47EF1027AA25}"/>
                </a:ext>
              </a:extLst>
            </p:cNvPr>
            <p:cNvCxnSpPr>
              <a:cxnSpLocks/>
            </p:cNvCxnSpPr>
            <p:nvPr/>
          </p:nvCxnSpPr>
          <p:spPr bwMode="auto">
            <a:xfrm>
              <a:off x="7338345" y="1533434"/>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C107786-7A6C-4EF3-8372-5B2450A91EC7}"/>
                </a:ext>
              </a:extLst>
            </p:cNvPr>
            <p:cNvCxnSpPr>
              <a:cxnSpLocks/>
            </p:cNvCxnSpPr>
            <p:nvPr/>
          </p:nvCxnSpPr>
          <p:spPr bwMode="auto">
            <a:xfrm>
              <a:off x="7340270" y="1501924"/>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3913538B-0386-4F85-9ABF-A10827B2AABF}"/>
                </a:ext>
              </a:extLst>
            </p:cNvPr>
            <p:cNvCxnSpPr>
              <a:cxnSpLocks/>
            </p:cNvCxnSpPr>
            <p:nvPr/>
          </p:nvCxnSpPr>
          <p:spPr bwMode="auto">
            <a:xfrm>
              <a:off x="7338345" y="1725436"/>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887F7777-24EA-4C82-B306-2EBAFB77E0D7}"/>
                </a:ext>
              </a:extLst>
            </p:cNvPr>
            <p:cNvCxnSpPr>
              <a:cxnSpLocks/>
            </p:cNvCxnSpPr>
            <p:nvPr/>
          </p:nvCxnSpPr>
          <p:spPr bwMode="auto">
            <a:xfrm>
              <a:off x="7338345" y="1771735"/>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F37482EA-231A-45C2-BA1E-4101F17AE35A}"/>
                </a:ext>
              </a:extLst>
            </p:cNvPr>
            <p:cNvCxnSpPr>
              <a:cxnSpLocks/>
            </p:cNvCxnSpPr>
            <p:nvPr/>
          </p:nvCxnSpPr>
          <p:spPr bwMode="auto">
            <a:xfrm>
              <a:off x="7338345" y="1824527"/>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ieren 31">
            <a:extLst>
              <a:ext uri="{FF2B5EF4-FFF2-40B4-BE49-F238E27FC236}">
                <a16:creationId xmlns:a16="http://schemas.microsoft.com/office/drawing/2014/main" id="{AD1BDEF2-AAAA-47E7-BD74-A5037691B55A}"/>
              </a:ext>
            </a:extLst>
          </p:cNvPr>
          <p:cNvGrpSpPr/>
          <p:nvPr/>
        </p:nvGrpSpPr>
        <p:grpSpPr bwMode="auto">
          <a:xfrm rot="175993">
            <a:off x="1510431" y="2193109"/>
            <a:ext cx="2784904" cy="988577"/>
            <a:chOff x="4397604" y="801195"/>
            <a:chExt cx="3355942" cy="1191282"/>
          </a:xfrm>
        </p:grpSpPr>
        <p:sp>
          <p:nvSpPr>
            <p:cNvPr id="33" name="Rechteck: abgerundete Ecken 32">
              <a:extLst>
                <a:ext uri="{FF2B5EF4-FFF2-40B4-BE49-F238E27FC236}">
                  <a16:creationId xmlns:a16="http://schemas.microsoft.com/office/drawing/2014/main" id="{793893FE-CDB9-46AD-91DD-AFF08F81BD5D}"/>
                </a:ext>
              </a:extLst>
            </p:cNvPr>
            <p:cNvSpPr/>
            <p:nvPr/>
          </p:nvSpPr>
          <p:spPr bwMode="auto">
            <a:xfrm>
              <a:off x="4397604" y="801195"/>
              <a:ext cx="3355942" cy="1191282"/>
            </a:xfrm>
            <a:prstGeom prst="roundRect">
              <a:avLst>
                <a:gd name="adj"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abgerundete Ecken 33">
              <a:extLst>
                <a:ext uri="{FF2B5EF4-FFF2-40B4-BE49-F238E27FC236}">
                  <a16:creationId xmlns:a16="http://schemas.microsoft.com/office/drawing/2014/main" id="{F5D923F4-6252-4F09-B911-32509BB2D30F}"/>
                </a:ext>
              </a:extLst>
            </p:cNvPr>
            <p:cNvSpPr/>
            <p:nvPr/>
          </p:nvSpPr>
          <p:spPr bwMode="auto">
            <a:xfrm>
              <a:off x="4397604" y="977380"/>
              <a:ext cx="3355942" cy="226322"/>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200" dirty="0">
                  <a:solidFill>
                    <a:schemeClr val="tx1"/>
                  </a:solidFill>
                </a:rPr>
                <a:t>Interrail-Ticket</a:t>
              </a:r>
              <a:endParaRPr dirty="0"/>
            </a:p>
          </p:txBody>
        </p:sp>
        <p:sp>
          <p:nvSpPr>
            <p:cNvPr id="35" name="Textfeld 34">
              <a:extLst>
                <a:ext uri="{FF2B5EF4-FFF2-40B4-BE49-F238E27FC236}">
                  <a16:creationId xmlns:a16="http://schemas.microsoft.com/office/drawing/2014/main" id="{AC48D132-52D7-4C9C-9317-3835037887AB}"/>
                </a:ext>
              </a:extLst>
            </p:cNvPr>
            <p:cNvSpPr txBox="1"/>
            <p:nvPr/>
          </p:nvSpPr>
          <p:spPr bwMode="auto">
            <a:xfrm>
              <a:off x="4653021" y="1162592"/>
              <a:ext cx="1986767" cy="370886"/>
            </a:xfrm>
            <a:prstGeom prst="rect">
              <a:avLst/>
            </a:prstGeom>
            <a:noFill/>
          </p:spPr>
          <p:txBody>
            <a:bodyPr wrap="square" rtlCol="0">
              <a:spAutoFit/>
            </a:bodyPr>
            <a:lstStyle/>
            <a:p>
              <a:pPr>
                <a:defRPr/>
              </a:pPr>
              <a:r>
                <a:rPr lang="de-DE" sz="1400" dirty="0"/>
                <a:t>Wien - Budapest</a:t>
              </a:r>
              <a:endParaRPr dirty="0"/>
            </a:p>
          </p:txBody>
        </p:sp>
        <p:sp>
          <p:nvSpPr>
            <p:cNvPr id="36" name="Textfeld 35">
              <a:extLst>
                <a:ext uri="{FF2B5EF4-FFF2-40B4-BE49-F238E27FC236}">
                  <a16:creationId xmlns:a16="http://schemas.microsoft.com/office/drawing/2014/main" id="{5F297C87-E843-4ECC-9F65-B6D8B930499C}"/>
                </a:ext>
              </a:extLst>
            </p:cNvPr>
            <p:cNvSpPr txBox="1"/>
            <p:nvPr/>
          </p:nvSpPr>
          <p:spPr bwMode="auto">
            <a:xfrm>
              <a:off x="4653022" y="1395848"/>
              <a:ext cx="1516283" cy="296708"/>
            </a:xfrm>
            <a:prstGeom prst="rect">
              <a:avLst/>
            </a:prstGeom>
            <a:noFill/>
          </p:spPr>
          <p:txBody>
            <a:bodyPr wrap="square" rtlCol="0">
              <a:spAutoFit/>
            </a:bodyPr>
            <a:lstStyle/>
            <a:p>
              <a:pPr>
                <a:defRPr/>
              </a:pPr>
              <a:r>
                <a:rPr lang="de-DE" sz="1000" dirty="0"/>
                <a:t>29. April 16.00 Uhr</a:t>
              </a:r>
              <a:endParaRPr dirty="0"/>
            </a:p>
          </p:txBody>
        </p:sp>
        <p:cxnSp>
          <p:nvCxnSpPr>
            <p:cNvPr id="37" name="Gerader Verbinder 36">
              <a:extLst>
                <a:ext uri="{FF2B5EF4-FFF2-40B4-BE49-F238E27FC236}">
                  <a16:creationId xmlns:a16="http://schemas.microsoft.com/office/drawing/2014/main" id="{377E7EEB-13EC-4E64-B69C-7EA3D772F733}"/>
                </a:ext>
              </a:extLst>
            </p:cNvPr>
            <p:cNvCxnSpPr>
              <a:cxnSpLocks/>
            </p:cNvCxnSpPr>
            <p:nvPr/>
          </p:nvCxnSpPr>
          <p:spPr bwMode="auto">
            <a:xfrm>
              <a:off x="7338349" y="1279002"/>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475F4C8B-60B1-4119-8081-77EED3D2EE2D}"/>
                </a:ext>
              </a:extLst>
            </p:cNvPr>
            <p:cNvCxnSpPr>
              <a:cxnSpLocks/>
            </p:cNvCxnSpPr>
            <p:nvPr/>
          </p:nvCxnSpPr>
          <p:spPr bwMode="auto">
            <a:xfrm>
              <a:off x="7338348" y="1313312"/>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F8A1F62-7195-4243-B6BF-61356E0CA9C8}"/>
                </a:ext>
              </a:extLst>
            </p:cNvPr>
            <p:cNvCxnSpPr>
              <a:cxnSpLocks/>
            </p:cNvCxnSpPr>
            <p:nvPr/>
          </p:nvCxnSpPr>
          <p:spPr bwMode="auto">
            <a:xfrm>
              <a:off x="7338347" y="1336461"/>
              <a:ext cx="25464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3CB2756-FEEC-4B20-BC3C-758249712DD5}"/>
                </a:ext>
              </a:extLst>
            </p:cNvPr>
            <p:cNvCxnSpPr>
              <a:cxnSpLocks/>
            </p:cNvCxnSpPr>
            <p:nvPr/>
          </p:nvCxnSpPr>
          <p:spPr bwMode="auto">
            <a:xfrm>
              <a:off x="7338347" y="1353822"/>
              <a:ext cx="25464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D062BC7B-78CC-495D-AE65-136766E4A627}"/>
                </a:ext>
              </a:extLst>
            </p:cNvPr>
            <p:cNvCxnSpPr>
              <a:cxnSpLocks/>
            </p:cNvCxnSpPr>
            <p:nvPr/>
          </p:nvCxnSpPr>
          <p:spPr bwMode="auto">
            <a:xfrm>
              <a:off x="7338347" y="1355337"/>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055FDE0B-23DF-4B8A-A30F-A51F38765D7A}"/>
                </a:ext>
              </a:extLst>
            </p:cNvPr>
            <p:cNvCxnSpPr>
              <a:cxnSpLocks/>
            </p:cNvCxnSpPr>
            <p:nvPr/>
          </p:nvCxnSpPr>
          <p:spPr bwMode="auto">
            <a:xfrm>
              <a:off x="7338347" y="1344177"/>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07896CB2-C34E-42FF-B5A1-F949E37498F8}"/>
                </a:ext>
              </a:extLst>
            </p:cNvPr>
            <p:cNvCxnSpPr>
              <a:cxnSpLocks/>
            </p:cNvCxnSpPr>
            <p:nvPr/>
          </p:nvCxnSpPr>
          <p:spPr bwMode="auto">
            <a:xfrm>
              <a:off x="7338347" y="1396837"/>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0D8DF763-9495-47C5-A462-7E8632E7A72D}"/>
                </a:ext>
              </a:extLst>
            </p:cNvPr>
            <p:cNvCxnSpPr>
              <a:cxnSpLocks/>
            </p:cNvCxnSpPr>
            <p:nvPr/>
          </p:nvCxnSpPr>
          <p:spPr bwMode="auto">
            <a:xfrm>
              <a:off x="7338346" y="1421091"/>
              <a:ext cx="2546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AE290C31-54D1-441A-B5A9-B01134512F8F}"/>
                </a:ext>
              </a:extLst>
            </p:cNvPr>
            <p:cNvCxnSpPr>
              <a:cxnSpLocks/>
            </p:cNvCxnSpPr>
            <p:nvPr/>
          </p:nvCxnSpPr>
          <p:spPr bwMode="auto">
            <a:xfrm>
              <a:off x="7338348" y="1559533"/>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43F3E402-109B-4D79-B735-E02E585655CC}"/>
                </a:ext>
              </a:extLst>
            </p:cNvPr>
            <p:cNvCxnSpPr>
              <a:cxnSpLocks/>
            </p:cNvCxnSpPr>
            <p:nvPr/>
          </p:nvCxnSpPr>
          <p:spPr bwMode="auto">
            <a:xfrm>
              <a:off x="7338347" y="1590398"/>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AE0C2577-5F7B-4901-BDCA-53EBA8E99CDC}"/>
                </a:ext>
              </a:extLst>
            </p:cNvPr>
            <p:cNvCxnSpPr>
              <a:cxnSpLocks/>
            </p:cNvCxnSpPr>
            <p:nvPr/>
          </p:nvCxnSpPr>
          <p:spPr bwMode="auto">
            <a:xfrm>
              <a:off x="7338346" y="1667312"/>
              <a:ext cx="2546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24920766-15A5-4D1C-B4E1-D67B065A6638}"/>
                </a:ext>
              </a:extLst>
            </p:cNvPr>
            <p:cNvCxnSpPr>
              <a:cxnSpLocks/>
            </p:cNvCxnSpPr>
            <p:nvPr/>
          </p:nvCxnSpPr>
          <p:spPr bwMode="auto">
            <a:xfrm>
              <a:off x="7338345" y="1533434"/>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8CF63944-9B78-4CC4-83E2-B4DE0706D5AA}"/>
                </a:ext>
              </a:extLst>
            </p:cNvPr>
            <p:cNvCxnSpPr>
              <a:cxnSpLocks/>
            </p:cNvCxnSpPr>
            <p:nvPr/>
          </p:nvCxnSpPr>
          <p:spPr bwMode="auto">
            <a:xfrm>
              <a:off x="7340270" y="1501924"/>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9DB18731-0F7B-4AC0-BCA7-DFEB4E4C30CF}"/>
                </a:ext>
              </a:extLst>
            </p:cNvPr>
            <p:cNvCxnSpPr>
              <a:cxnSpLocks/>
            </p:cNvCxnSpPr>
            <p:nvPr/>
          </p:nvCxnSpPr>
          <p:spPr bwMode="auto">
            <a:xfrm>
              <a:off x="7338345" y="1725436"/>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C976AF4D-C440-40E6-9230-4A49A63716BA}"/>
                </a:ext>
              </a:extLst>
            </p:cNvPr>
            <p:cNvCxnSpPr>
              <a:cxnSpLocks/>
            </p:cNvCxnSpPr>
            <p:nvPr/>
          </p:nvCxnSpPr>
          <p:spPr bwMode="auto">
            <a:xfrm>
              <a:off x="7338345" y="1771735"/>
              <a:ext cx="254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5180AE9C-6296-4A98-B5B7-36DA4AD5C2D7}"/>
                </a:ext>
              </a:extLst>
            </p:cNvPr>
            <p:cNvCxnSpPr>
              <a:cxnSpLocks/>
            </p:cNvCxnSpPr>
            <p:nvPr/>
          </p:nvCxnSpPr>
          <p:spPr bwMode="auto">
            <a:xfrm>
              <a:off x="7338345" y="1824527"/>
              <a:ext cx="2546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Bogen 55">
            <a:extLst>
              <a:ext uri="{FF2B5EF4-FFF2-40B4-BE49-F238E27FC236}">
                <a16:creationId xmlns:a16="http://schemas.microsoft.com/office/drawing/2014/main" id="{8C31A3C6-6AF1-41BD-BA8F-D1E2C2C05F0C}"/>
              </a:ext>
            </a:extLst>
          </p:cNvPr>
          <p:cNvSpPr/>
          <p:nvPr/>
        </p:nvSpPr>
        <p:spPr>
          <a:xfrm rot="19463957">
            <a:off x="6283091" y="3345617"/>
            <a:ext cx="1472859" cy="2740674"/>
          </a:xfrm>
          <a:prstGeom prst="arc">
            <a:avLst>
              <a:gd name="adj1" fmla="val 17148700"/>
              <a:gd name="adj2" fmla="val 3258188"/>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57" name="Grafik 56">
            <a:extLst>
              <a:ext uri="{FF2B5EF4-FFF2-40B4-BE49-F238E27FC236}">
                <a16:creationId xmlns:a16="http://schemas.microsoft.com/office/drawing/2014/main" id="{DF5CA86A-9255-4807-937A-055DC0D83030}"/>
              </a:ext>
            </a:extLst>
          </p:cNvPr>
          <p:cNvPicPr>
            <a:picLocks noChangeAspect="1"/>
          </p:cNvPicPr>
          <p:nvPr/>
        </p:nvPicPr>
        <p:blipFill>
          <a:blip r:embed="rId4"/>
          <a:stretch>
            <a:fillRect/>
          </a:stretch>
        </p:blipFill>
        <p:spPr>
          <a:xfrm rot="229688">
            <a:off x="3240097" y="2526708"/>
            <a:ext cx="661233" cy="274170"/>
          </a:xfrm>
          <a:prstGeom prst="rect">
            <a:avLst/>
          </a:prstGeom>
        </p:spPr>
      </p:pic>
    </p:spTree>
    <p:extLst>
      <p:ext uri="{BB962C8B-B14F-4D97-AF65-F5344CB8AC3E}">
        <p14:creationId xmlns:p14="http://schemas.microsoft.com/office/powerpoint/2010/main" val="82775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D9AFA72-824B-4640-9DA2-28C0882AC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859522" y="4143235"/>
            <a:ext cx="2661052" cy="1775061"/>
          </a:xfrm>
          <a:prstGeom prst="rect">
            <a:avLst/>
          </a:prstGeom>
        </p:spPr>
      </p:pic>
      <p:sp>
        <p:nvSpPr>
          <p:cNvPr id="3" name="Rechteck 2">
            <a:extLst>
              <a:ext uri="{FF2B5EF4-FFF2-40B4-BE49-F238E27FC236}">
                <a16:creationId xmlns:a16="http://schemas.microsoft.com/office/drawing/2014/main" id="{D6B9C6F6-92CC-40A1-AB40-5165CB0112A9}"/>
              </a:ext>
            </a:extLst>
          </p:cNvPr>
          <p:cNvSpPr/>
          <p:nvPr/>
        </p:nvSpPr>
        <p:spPr>
          <a:xfrm>
            <a:off x="1435101" y="939704"/>
            <a:ext cx="9950854" cy="3108543"/>
          </a:xfrm>
          <a:prstGeom prst="rect">
            <a:avLst/>
          </a:prstGeom>
        </p:spPr>
        <p:txBody>
          <a:bodyPr wrap="square">
            <a:spAutoFit/>
          </a:bodyPr>
          <a:lstStyle/>
          <a:p>
            <a:pPr>
              <a:defRPr/>
            </a:pPr>
            <a:r>
              <a:rPr lang="de-DE" sz="2800" dirty="0">
                <a:latin typeface="Arial" panose="020B0604020202020204" pitchFamily="34" charset="0"/>
                <a:cs typeface="Arial" panose="020B0604020202020204" pitchFamily="34" charset="0"/>
              </a:rPr>
              <a:t>Endlich Ferien! Miteinander plant ihr eine dreiwöchige Reise quer durch Europa!  Doch wohin soll die Reise gehen? </a:t>
            </a:r>
          </a:p>
          <a:p>
            <a:pPr>
              <a:defRPr/>
            </a:pPr>
            <a:r>
              <a:rPr lang="de-DE" sz="2800" dirty="0">
                <a:latin typeface="Arial" panose="020B0604020202020204" pitchFamily="34" charset="0"/>
                <a:cs typeface="Arial" panose="020B0604020202020204" pitchFamily="34" charset="0"/>
              </a:rPr>
              <a:t>Gemeinsam macht ihr euch Gedanken und überlegt mit Hilfe einer Europakarte, welche europäischen Hauptstädte ihr bereisen wollt.</a:t>
            </a:r>
          </a:p>
          <a:p>
            <a:pPr>
              <a:defRPr/>
            </a:pPr>
            <a:r>
              <a:rPr lang="de-DE" sz="2800" dirty="0">
                <a:latin typeface="Arial" panose="020B0604020202020204" pitchFamily="34" charset="0"/>
                <a:cs typeface="Arial" panose="020B0604020202020204" pitchFamily="34" charset="0"/>
              </a:rPr>
              <a:t>Gleichzeitig versucht ihr eure Reise möglichst gut vorzubereiten.</a:t>
            </a:r>
          </a:p>
        </p:txBody>
      </p:sp>
      <p:sp>
        <p:nvSpPr>
          <p:cNvPr id="5" name="Rechteck 4">
            <a:extLst>
              <a:ext uri="{FF2B5EF4-FFF2-40B4-BE49-F238E27FC236}">
                <a16:creationId xmlns:a16="http://schemas.microsoft.com/office/drawing/2014/main" id="{706FF51A-DE91-4EE5-A5AC-021973B9B227}"/>
              </a:ext>
            </a:extLst>
          </p:cNvPr>
          <p:cNvSpPr/>
          <p:nvPr/>
        </p:nvSpPr>
        <p:spPr>
          <a:xfrm>
            <a:off x="1435101" y="4208300"/>
            <a:ext cx="7334059" cy="1077218"/>
          </a:xfrm>
          <a:prstGeom prst="rect">
            <a:avLst/>
          </a:prstGeom>
        </p:spPr>
        <p:txBody>
          <a:bodyPr wrap="non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Setzt euch zu 5er-Gruppen zusammen!</a:t>
            </a:r>
          </a:p>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Bearbeitet die vorgegebenen Stationen!</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E4C67326-4050-4E91-93A3-304314E739CC}"/>
              </a:ext>
            </a:extLst>
          </p:cNvPr>
          <p:cNvSpPr txBox="1"/>
          <p:nvPr/>
        </p:nvSpPr>
        <p:spPr>
          <a:xfrm>
            <a:off x="10135843" y="5672075"/>
            <a:ext cx="1786446" cy="246221"/>
          </a:xfrm>
          <a:prstGeom prst="rect">
            <a:avLst/>
          </a:prstGeom>
          <a:noFill/>
        </p:spPr>
        <p:txBody>
          <a:bodyPr wrap="square" rtlCol="0">
            <a:spAutoFit/>
          </a:bodyPr>
          <a:lstStyle/>
          <a:p>
            <a:r>
              <a:rPr lang="de-DE" sz="1000" dirty="0"/>
              <a:t>©Clipdealer.com/8036122 </a:t>
            </a:r>
          </a:p>
        </p:txBody>
      </p:sp>
    </p:spTree>
    <p:extLst>
      <p:ext uri="{BB962C8B-B14F-4D97-AF65-F5344CB8AC3E}">
        <p14:creationId xmlns:p14="http://schemas.microsoft.com/office/powerpoint/2010/main" val="387623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 name="Grafik 13"/>
          <p:cNvPicPr>
            <a:picLocks noChangeAspect="1"/>
          </p:cNvPicPr>
          <p:nvPr/>
        </p:nvPicPr>
        <p:blipFill rotWithShape="1">
          <a:blip r:embed="rId3"/>
          <a:srcRect l="10033" t="10542" r="11021" b="28125"/>
          <a:stretch/>
        </p:blipFill>
        <p:spPr bwMode="auto">
          <a:xfrm>
            <a:off x="812800" y="793318"/>
            <a:ext cx="10556240" cy="5430072"/>
          </a:xfrm>
          <a:prstGeom prst="rect">
            <a:avLst/>
          </a:prstGeom>
        </p:spPr>
      </p:pic>
      <p:sp>
        <p:nvSpPr>
          <p:cNvPr id="15" name="Textfeld 14"/>
          <p:cNvSpPr txBox="1"/>
          <p:nvPr/>
        </p:nvSpPr>
        <p:spPr bwMode="auto">
          <a:xfrm>
            <a:off x="4513580" y="3136017"/>
            <a:ext cx="4267200" cy="707886"/>
          </a:xfrm>
          <a:prstGeom prst="rect">
            <a:avLst/>
          </a:prstGeom>
          <a:noFill/>
        </p:spPr>
        <p:txBody>
          <a:bodyPr wrap="square" rtlCol="0">
            <a:spAutoFit/>
          </a:bodyPr>
          <a:lstStyle/>
          <a:p>
            <a:pPr>
              <a:defRPr/>
            </a:pPr>
            <a:r>
              <a:rPr lang="de-DE" sz="4000" dirty="0">
                <a:solidFill>
                  <a:schemeClr val="bg1"/>
                </a:solidFill>
              </a:rPr>
              <a:t>In Vielfalt geeint</a:t>
            </a:r>
            <a:endParaRPr dirty="0"/>
          </a:p>
        </p:txBody>
      </p:sp>
      <p:sp>
        <p:nvSpPr>
          <p:cNvPr id="4" name="Textfeld 3">
            <a:extLst>
              <a:ext uri="{FF2B5EF4-FFF2-40B4-BE49-F238E27FC236}">
                <a16:creationId xmlns:a16="http://schemas.microsoft.com/office/drawing/2014/main" id="{B84953B4-3A30-4252-B2E3-8D88D82287CE}"/>
              </a:ext>
            </a:extLst>
          </p:cNvPr>
          <p:cNvSpPr txBox="1"/>
          <p:nvPr/>
        </p:nvSpPr>
        <p:spPr>
          <a:xfrm>
            <a:off x="9770085" y="6191586"/>
            <a:ext cx="1786446" cy="246221"/>
          </a:xfrm>
          <a:prstGeom prst="rect">
            <a:avLst/>
          </a:prstGeom>
          <a:noFill/>
        </p:spPr>
        <p:txBody>
          <a:bodyPr wrap="square" rtlCol="0">
            <a:spAutoFit/>
          </a:bodyPr>
          <a:lstStyle/>
          <a:p>
            <a:r>
              <a:rPr lang="de-DE" sz="1000" dirty="0"/>
              <a:t>©Clipdealer.com/A50506928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extfeld 11"/>
          <p:cNvSpPr txBox="1"/>
          <p:nvPr/>
        </p:nvSpPr>
        <p:spPr bwMode="auto">
          <a:xfrm>
            <a:off x="918793" y="975942"/>
            <a:ext cx="7685202" cy="707886"/>
          </a:xfrm>
          <a:prstGeom prst="rect">
            <a:avLst/>
          </a:prstGeom>
          <a:noFill/>
        </p:spPr>
        <p:txBody>
          <a:bodyPr wrap="square" rtlCol="0">
            <a:spAutoFit/>
          </a:bodyPr>
          <a:lstStyle/>
          <a:p>
            <a:pPr>
              <a:defRPr/>
            </a:pPr>
            <a:r>
              <a:rPr lang="de-DE" sz="3200" dirty="0"/>
              <a:t>#</a:t>
            </a:r>
            <a:r>
              <a:rPr lang="de-DE" sz="4000" dirty="0"/>
              <a:t>Europa</a:t>
            </a:r>
            <a:endParaRPr lang="de-DE" sz="3200" dirty="0"/>
          </a:p>
        </p:txBody>
      </p:sp>
      <p:sp>
        <p:nvSpPr>
          <p:cNvPr id="13" name="Textfeld 12"/>
          <p:cNvSpPr txBox="1"/>
          <p:nvPr/>
        </p:nvSpPr>
        <p:spPr bwMode="auto">
          <a:xfrm>
            <a:off x="1452193" y="1810828"/>
            <a:ext cx="5177207" cy="3108543"/>
          </a:xfrm>
          <a:prstGeom prst="rect">
            <a:avLst/>
          </a:prstGeom>
          <a:noFill/>
        </p:spPr>
        <p:txBody>
          <a:bodyPr wrap="square" rtlCol="0">
            <a:spAutoFit/>
          </a:bodyPr>
          <a:lstStyle/>
          <a:p>
            <a:pPr>
              <a:defRPr/>
            </a:pPr>
            <a:r>
              <a:rPr lang="de-DE" sz="2800" dirty="0"/>
              <a:t>Ihr habt in einem Messenger-Dienst eine Gruppe eingerichtet, in der ihr euren Eltern Eindrücke von eurer Reise schickt.</a:t>
            </a:r>
            <a:endParaRPr dirty="0"/>
          </a:p>
          <a:p>
            <a:pPr>
              <a:defRPr/>
            </a:pPr>
            <a:r>
              <a:rPr lang="de-DE" sz="2800" dirty="0"/>
              <a:t>Gestalte einen Post mit deinen Eindrücken! Hier darfst du deiner Kreativität freien Lauf lassen!</a:t>
            </a:r>
          </a:p>
        </p:txBody>
      </p:sp>
      <p:cxnSp>
        <p:nvCxnSpPr>
          <p:cNvPr id="16" name="Gerader Verbinder 15"/>
          <p:cNvCxnSpPr>
            <a:cxnSpLocks/>
          </p:cNvCxnSpPr>
          <p:nvPr/>
        </p:nvCxnSpPr>
        <p:spPr bwMode="auto">
          <a:xfrm>
            <a:off x="4699000" y="6357291"/>
            <a:ext cx="2717800" cy="0"/>
          </a:xfrm>
          <a:prstGeom prst="line">
            <a:avLst/>
          </a:prstGeom>
          <a:ln w="3175">
            <a:solidFill>
              <a:schemeClr val="bg1">
                <a:lumMod val="85000"/>
              </a:schemeClr>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Rechteck: abgerundete Ecken 5">
            <a:extLst>
              <a:ext uri="{FF2B5EF4-FFF2-40B4-BE49-F238E27FC236}">
                <a16:creationId xmlns:a16="http://schemas.microsoft.com/office/drawing/2014/main" id="{7F1D6589-10BE-4C99-BB8E-FF6C838E1089}"/>
              </a:ext>
            </a:extLst>
          </p:cNvPr>
          <p:cNvSpPr/>
          <p:nvPr/>
        </p:nvSpPr>
        <p:spPr>
          <a:xfrm rot="215545">
            <a:off x="7434120" y="665084"/>
            <a:ext cx="2867687" cy="5123028"/>
          </a:xfrm>
          <a:prstGeom prst="round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990B4AA7-CCD2-484C-9770-4A475A31A8D6}"/>
              </a:ext>
            </a:extLst>
          </p:cNvPr>
          <p:cNvSpPr/>
          <p:nvPr/>
        </p:nvSpPr>
        <p:spPr>
          <a:xfrm rot="212144">
            <a:off x="7556069" y="784905"/>
            <a:ext cx="2604614" cy="4881918"/>
          </a:xfrm>
          <a:prstGeom prst="roundRect">
            <a:avLst/>
          </a:prstGeom>
          <a:solidFill>
            <a:schemeClr val="bg1"/>
          </a:solidFill>
          <a:ln>
            <a:solidFill>
              <a:schemeClr val="tx1">
                <a:lumMod val="50000"/>
                <a:lumOff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descr="Empfänger">
            <a:extLst>
              <a:ext uri="{FF2B5EF4-FFF2-40B4-BE49-F238E27FC236}">
                <a16:creationId xmlns:a16="http://schemas.microsoft.com/office/drawing/2014/main" id="{7F9D5F58-42FE-4A0B-8A70-9D2ACE588D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40188">
            <a:off x="9566301" y="1064562"/>
            <a:ext cx="141935" cy="141935"/>
          </a:xfrm>
          <a:prstGeom prst="rect">
            <a:avLst/>
          </a:prstGeom>
        </p:spPr>
      </p:pic>
      <p:sp>
        <p:nvSpPr>
          <p:cNvPr id="18" name="Textfeld 17">
            <a:extLst>
              <a:ext uri="{FF2B5EF4-FFF2-40B4-BE49-F238E27FC236}">
                <a16:creationId xmlns:a16="http://schemas.microsoft.com/office/drawing/2014/main" id="{8C13B855-CBEA-4AC5-99EE-67A269881F72}"/>
              </a:ext>
            </a:extLst>
          </p:cNvPr>
          <p:cNvSpPr txBox="1"/>
          <p:nvPr/>
        </p:nvSpPr>
        <p:spPr>
          <a:xfrm rot="205188">
            <a:off x="8187672" y="944829"/>
            <a:ext cx="1001050" cy="307777"/>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#Europa</a:t>
            </a:r>
          </a:p>
        </p:txBody>
      </p:sp>
      <p:sp>
        <p:nvSpPr>
          <p:cNvPr id="19" name="Ellipse 18">
            <a:extLst>
              <a:ext uri="{FF2B5EF4-FFF2-40B4-BE49-F238E27FC236}">
                <a16:creationId xmlns:a16="http://schemas.microsoft.com/office/drawing/2014/main" id="{012872C2-6A93-4985-AEB7-5BC2376DFF7B}"/>
              </a:ext>
            </a:extLst>
          </p:cNvPr>
          <p:cNvSpPr/>
          <p:nvPr/>
        </p:nvSpPr>
        <p:spPr>
          <a:xfrm>
            <a:off x="7894321" y="955181"/>
            <a:ext cx="284488" cy="28448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abgerundete Ecken 19">
            <a:extLst>
              <a:ext uri="{FF2B5EF4-FFF2-40B4-BE49-F238E27FC236}">
                <a16:creationId xmlns:a16="http://schemas.microsoft.com/office/drawing/2014/main" id="{49043FDF-210D-4306-8C99-1B43E4DBDA7A}"/>
              </a:ext>
            </a:extLst>
          </p:cNvPr>
          <p:cNvSpPr/>
          <p:nvPr/>
        </p:nvSpPr>
        <p:spPr>
          <a:xfrm rot="212133">
            <a:off x="8149403" y="1369321"/>
            <a:ext cx="1971032" cy="29778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CC18F52E-1EDE-426B-B5B1-9C5F5D057432}"/>
              </a:ext>
            </a:extLst>
          </p:cNvPr>
          <p:cNvSpPr txBox="1"/>
          <p:nvPr/>
        </p:nvSpPr>
        <p:spPr>
          <a:xfrm rot="209500">
            <a:off x="8160942" y="1403443"/>
            <a:ext cx="2279702" cy="253916"/>
          </a:xfrm>
          <a:prstGeom prst="rect">
            <a:avLst/>
          </a:prstGeom>
          <a:noFill/>
        </p:spPr>
        <p:txBody>
          <a:bodyPr wrap="square" rtlCol="0">
            <a:spAutoFit/>
          </a:bodyPr>
          <a:lstStyle/>
          <a:p>
            <a:r>
              <a:rPr lang="de-DE" sz="1050" dirty="0">
                <a:latin typeface="Arial" panose="020B0604020202020204" pitchFamily="34" charset="0"/>
                <a:cs typeface="Arial" panose="020B0604020202020204" pitchFamily="34" charset="0"/>
              </a:rPr>
              <a:t>Sind gut in Rom angekommen.</a:t>
            </a:r>
          </a:p>
        </p:txBody>
      </p:sp>
      <p:sp>
        <p:nvSpPr>
          <p:cNvPr id="22" name="Ellipse 21">
            <a:extLst>
              <a:ext uri="{FF2B5EF4-FFF2-40B4-BE49-F238E27FC236}">
                <a16:creationId xmlns:a16="http://schemas.microsoft.com/office/drawing/2014/main" id="{211CD4A2-51B6-4C65-B6D2-84010AF1C283}"/>
              </a:ext>
            </a:extLst>
          </p:cNvPr>
          <p:cNvSpPr/>
          <p:nvPr/>
        </p:nvSpPr>
        <p:spPr bwMode="auto">
          <a:xfrm>
            <a:off x="7767575" y="1726545"/>
            <a:ext cx="284488" cy="284488"/>
          </a:xfrm>
          <a:prstGeom prst="ellipse">
            <a:avLst/>
          </a:prstGeom>
          <a:blipFill dpi="0" rotWithShape="1">
            <a:blip r:embed="rId6"/>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abgerundete Ecken 25">
            <a:extLst>
              <a:ext uri="{FF2B5EF4-FFF2-40B4-BE49-F238E27FC236}">
                <a16:creationId xmlns:a16="http://schemas.microsoft.com/office/drawing/2014/main" id="{0FAECA84-830A-476E-9D6D-67868CD3FEB2}"/>
              </a:ext>
            </a:extLst>
          </p:cNvPr>
          <p:cNvSpPr/>
          <p:nvPr/>
        </p:nvSpPr>
        <p:spPr bwMode="auto">
          <a:xfrm rot="212133">
            <a:off x="8107834" y="1802044"/>
            <a:ext cx="1971032" cy="292729"/>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D77F2550-2E9F-4F91-A888-A9453C84CDDF}"/>
              </a:ext>
            </a:extLst>
          </p:cNvPr>
          <p:cNvSpPr txBox="1"/>
          <p:nvPr/>
        </p:nvSpPr>
        <p:spPr bwMode="auto">
          <a:xfrm rot="209500">
            <a:off x="8133624" y="1836112"/>
            <a:ext cx="2279702" cy="253916"/>
          </a:xfrm>
          <a:prstGeom prst="rect">
            <a:avLst/>
          </a:prstGeom>
          <a:noFill/>
        </p:spPr>
        <p:txBody>
          <a:bodyPr wrap="square" rtlCol="0">
            <a:spAutoFit/>
          </a:bodyPr>
          <a:lstStyle/>
          <a:p>
            <a:r>
              <a:rPr lang="de-DE" sz="1050" dirty="0">
                <a:latin typeface="Arial" panose="020B0604020202020204" pitchFamily="34" charset="0"/>
                <a:cs typeface="Arial" panose="020B0604020202020204" pitchFamily="34" charset="0"/>
              </a:rPr>
              <a:t>Was habt ihr schon </a:t>
            </a:r>
            <a:r>
              <a:rPr lang="de-DE" sz="1000" dirty="0">
                <a:latin typeface="Arial" panose="020B0604020202020204" pitchFamily="34" charset="0"/>
                <a:cs typeface="Arial" panose="020B0604020202020204" pitchFamily="34" charset="0"/>
              </a:rPr>
              <a:t>gesehen</a:t>
            </a:r>
            <a:r>
              <a:rPr lang="de-DE" sz="1050" dirty="0">
                <a:latin typeface="Arial" panose="020B0604020202020204" pitchFamily="34" charset="0"/>
                <a:cs typeface="Arial" panose="020B0604020202020204" pitchFamily="34" charset="0"/>
              </a:rPr>
              <a:t>?</a:t>
            </a:r>
          </a:p>
        </p:txBody>
      </p:sp>
      <p:sp>
        <p:nvSpPr>
          <p:cNvPr id="30" name="Rechteck: abgerundete Ecken 29">
            <a:extLst>
              <a:ext uri="{FF2B5EF4-FFF2-40B4-BE49-F238E27FC236}">
                <a16:creationId xmlns:a16="http://schemas.microsoft.com/office/drawing/2014/main" id="{4E19DABD-9135-4AC6-9C46-F67E46B41C50}"/>
              </a:ext>
            </a:extLst>
          </p:cNvPr>
          <p:cNvSpPr/>
          <p:nvPr/>
        </p:nvSpPr>
        <p:spPr bwMode="auto">
          <a:xfrm rot="212133">
            <a:off x="8063600" y="2199520"/>
            <a:ext cx="1971032" cy="822052"/>
          </a:xfrm>
          <a:prstGeom prst="roundRect">
            <a:avLst>
              <a:gd name="adj" fmla="val 18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8DA386F-050C-403B-AE4C-F12E7AD9C447}"/>
              </a:ext>
            </a:extLst>
          </p:cNvPr>
          <p:cNvSpPr txBox="1"/>
          <p:nvPr/>
        </p:nvSpPr>
        <p:spPr bwMode="auto">
          <a:xfrm rot="209500">
            <a:off x="8059068" y="2242413"/>
            <a:ext cx="1923032" cy="707886"/>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Jede Menge! Besonders beeindruckt hat uns das Forum Romanum! Tolle Atmosphäre. </a:t>
            </a:r>
          </a:p>
          <a:p>
            <a:r>
              <a:rPr lang="de-DE" sz="1000" dirty="0">
                <a:latin typeface="Arial" panose="020B0604020202020204" pitchFamily="34" charset="0"/>
                <a:cs typeface="Arial" panose="020B0604020202020204" pitchFamily="34" charset="0"/>
              </a:rPr>
              <a:t>Und die Anlagen waren riesig!</a:t>
            </a:r>
          </a:p>
        </p:txBody>
      </p:sp>
      <p:sp>
        <p:nvSpPr>
          <p:cNvPr id="31" name="Ellipse 30">
            <a:extLst>
              <a:ext uri="{FF2B5EF4-FFF2-40B4-BE49-F238E27FC236}">
                <a16:creationId xmlns:a16="http://schemas.microsoft.com/office/drawing/2014/main" id="{7E39B7E6-6107-4000-9B15-F068FF07CDB9}"/>
              </a:ext>
            </a:extLst>
          </p:cNvPr>
          <p:cNvSpPr/>
          <p:nvPr/>
        </p:nvSpPr>
        <p:spPr bwMode="auto">
          <a:xfrm>
            <a:off x="7705565" y="3021225"/>
            <a:ext cx="284488" cy="284488"/>
          </a:xfrm>
          <a:prstGeom prst="ellipse">
            <a:avLst/>
          </a:prstGeom>
          <a:blipFill dpi="0" rotWithShape="1">
            <a:blip r:embed="rId7"/>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4" name="Grafik 33">
            <a:extLst>
              <a:ext uri="{FF2B5EF4-FFF2-40B4-BE49-F238E27FC236}">
                <a16:creationId xmlns:a16="http://schemas.microsoft.com/office/drawing/2014/main" id="{FF91DB23-2982-45BF-9746-9F0CE064A70D}"/>
              </a:ext>
            </a:extLst>
          </p:cNvPr>
          <p:cNvPicPr>
            <a:picLocks noChangeAspect="1"/>
          </p:cNvPicPr>
          <p:nvPr/>
        </p:nvPicPr>
        <p:blipFill>
          <a:blip r:embed="rId8"/>
          <a:stretch>
            <a:fillRect/>
          </a:stretch>
        </p:blipFill>
        <p:spPr>
          <a:xfrm rot="274951">
            <a:off x="9730595" y="1061530"/>
            <a:ext cx="181684" cy="149622"/>
          </a:xfrm>
          <a:prstGeom prst="rect">
            <a:avLst/>
          </a:prstGeom>
        </p:spPr>
      </p:pic>
      <p:sp>
        <p:nvSpPr>
          <p:cNvPr id="37" name="Ellipse 36">
            <a:extLst>
              <a:ext uri="{FF2B5EF4-FFF2-40B4-BE49-F238E27FC236}">
                <a16:creationId xmlns:a16="http://schemas.microsoft.com/office/drawing/2014/main" id="{AA5F735D-112D-4074-A271-5B154A213232}"/>
              </a:ext>
            </a:extLst>
          </p:cNvPr>
          <p:cNvSpPr/>
          <p:nvPr/>
        </p:nvSpPr>
        <p:spPr bwMode="auto">
          <a:xfrm>
            <a:off x="7590631" y="5142844"/>
            <a:ext cx="284488" cy="284488"/>
          </a:xfrm>
          <a:prstGeom prst="ellipse">
            <a:avLst/>
          </a:prstGeom>
          <a:blipFill dpi="0" rotWithShape="1">
            <a:blip r:embed="rId6"/>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abgerundete Ecken 39">
            <a:extLst>
              <a:ext uri="{FF2B5EF4-FFF2-40B4-BE49-F238E27FC236}">
                <a16:creationId xmlns:a16="http://schemas.microsoft.com/office/drawing/2014/main" id="{34BF8D71-96BA-4A04-A9F0-1512494F1254}"/>
              </a:ext>
            </a:extLst>
          </p:cNvPr>
          <p:cNvSpPr/>
          <p:nvPr/>
        </p:nvSpPr>
        <p:spPr bwMode="auto">
          <a:xfrm rot="212133">
            <a:off x="7939784" y="5207603"/>
            <a:ext cx="1971032" cy="292729"/>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CBDC7FB9-9607-444B-971A-ED59D75012BF}"/>
              </a:ext>
            </a:extLst>
          </p:cNvPr>
          <p:cNvSpPr txBox="1"/>
          <p:nvPr/>
        </p:nvSpPr>
        <p:spPr bwMode="auto">
          <a:xfrm rot="209500">
            <a:off x="8032880" y="5239711"/>
            <a:ext cx="2279702" cy="253916"/>
          </a:xfrm>
          <a:prstGeom prst="rect">
            <a:avLst/>
          </a:prstGeom>
          <a:noFill/>
        </p:spPr>
        <p:txBody>
          <a:bodyPr wrap="square" rtlCol="0">
            <a:spAutoFit/>
          </a:bodyPr>
          <a:lstStyle/>
          <a:p>
            <a:r>
              <a:rPr lang="de-DE" sz="1050" dirty="0">
                <a:latin typeface="Arial" panose="020B0604020202020204" pitchFamily="34" charset="0"/>
                <a:cs typeface="Arial" panose="020B0604020202020204" pitchFamily="34" charset="0"/>
              </a:rPr>
              <a:t>Wow! Sieht toll aus!</a:t>
            </a:r>
          </a:p>
        </p:txBody>
      </p:sp>
      <p:sp>
        <p:nvSpPr>
          <p:cNvPr id="43" name="Rechteck: abgerundete Ecken 42">
            <a:extLst>
              <a:ext uri="{FF2B5EF4-FFF2-40B4-BE49-F238E27FC236}">
                <a16:creationId xmlns:a16="http://schemas.microsoft.com/office/drawing/2014/main" id="{0CA714BE-0914-4CC1-B29B-CD42CEBD2045}"/>
              </a:ext>
            </a:extLst>
          </p:cNvPr>
          <p:cNvSpPr/>
          <p:nvPr/>
        </p:nvSpPr>
        <p:spPr bwMode="auto">
          <a:xfrm rot="212133">
            <a:off x="7923836" y="4238719"/>
            <a:ext cx="1971032" cy="916292"/>
          </a:xfrm>
          <a:prstGeom prst="roundRect">
            <a:avLst>
              <a:gd name="adj" fmla="val 23193"/>
            </a:avLst>
          </a:prstGeom>
          <a:solidFill>
            <a:srgbClr val="91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1357B738-18A7-49B3-948F-0D04C6220FDC}"/>
              </a:ext>
            </a:extLst>
          </p:cNvPr>
          <p:cNvSpPr txBox="1"/>
          <p:nvPr/>
        </p:nvSpPr>
        <p:spPr bwMode="auto">
          <a:xfrm rot="209500">
            <a:off x="7956924" y="4274424"/>
            <a:ext cx="2035421" cy="861774"/>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Am besten gefallen hat mir</a:t>
            </a:r>
          </a:p>
          <a:p>
            <a:r>
              <a:rPr lang="de-DE" sz="1000" dirty="0">
                <a:latin typeface="Arial" panose="020B0604020202020204" pitchFamily="34" charset="0"/>
                <a:cs typeface="Arial" panose="020B0604020202020204" pitchFamily="34" charset="0"/>
              </a:rPr>
              <a:t>das Kolosseum! Wahnsinn, </a:t>
            </a:r>
          </a:p>
          <a:p>
            <a:r>
              <a:rPr lang="de-DE" sz="1000" dirty="0">
                <a:latin typeface="Arial" panose="020B0604020202020204" pitchFamily="34" charset="0"/>
                <a:cs typeface="Arial" panose="020B0604020202020204" pitchFamily="34" charset="0"/>
              </a:rPr>
              <a:t>was die Römer früher geleistet</a:t>
            </a:r>
          </a:p>
          <a:p>
            <a:r>
              <a:rPr lang="de-DE" sz="1000" dirty="0">
                <a:latin typeface="Arial" panose="020B0604020202020204" pitchFamily="34" charset="0"/>
                <a:cs typeface="Arial" panose="020B0604020202020204" pitchFamily="34" charset="0"/>
              </a:rPr>
              <a:t>haben! So ein Zirkusspiel hätte </a:t>
            </a:r>
          </a:p>
          <a:p>
            <a:r>
              <a:rPr lang="de-DE" sz="1000" dirty="0">
                <a:latin typeface="Arial" panose="020B0604020202020204" pitchFamily="34" charset="0"/>
                <a:cs typeface="Arial" panose="020B0604020202020204" pitchFamily="34" charset="0"/>
              </a:rPr>
              <a:t>ich auch gerne gesehen!</a:t>
            </a:r>
          </a:p>
        </p:txBody>
      </p:sp>
      <p:sp>
        <p:nvSpPr>
          <p:cNvPr id="4" name="Rechteck: abgerundete Ecken 3">
            <a:extLst>
              <a:ext uri="{FF2B5EF4-FFF2-40B4-BE49-F238E27FC236}">
                <a16:creationId xmlns:a16="http://schemas.microsoft.com/office/drawing/2014/main" id="{108398BA-3D28-4520-9994-8E2856D60D83}"/>
              </a:ext>
            </a:extLst>
          </p:cNvPr>
          <p:cNvSpPr/>
          <p:nvPr/>
        </p:nvSpPr>
        <p:spPr>
          <a:xfrm rot="209812">
            <a:off x="8003995" y="3107679"/>
            <a:ext cx="1956880" cy="1034303"/>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C3FE0986-D99B-4AA2-B49D-57EAA3E87548}"/>
              </a:ext>
            </a:extLst>
          </p:cNvPr>
          <p:cNvSpPr txBox="1"/>
          <p:nvPr/>
        </p:nvSpPr>
        <p:spPr>
          <a:xfrm>
            <a:off x="10405554" y="5995543"/>
            <a:ext cx="1786446" cy="338554"/>
          </a:xfrm>
          <a:prstGeom prst="rect">
            <a:avLst/>
          </a:prstGeom>
          <a:noFill/>
        </p:spPr>
        <p:txBody>
          <a:bodyPr wrap="square" rtlCol="0">
            <a:spAutoFit/>
          </a:bodyPr>
          <a:lstStyle/>
          <a:p>
            <a:r>
              <a:rPr lang="de-DE" sz="800" dirty="0"/>
              <a:t>Bild Kolosseum ©Clipdealer.com/A62484524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947B64-0309-43BC-B851-3E2F796D738A}"/>
              </a:ext>
            </a:extLst>
          </p:cNvPr>
          <p:cNvSpPr txBox="1"/>
          <p:nvPr/>
        </p:nvSpPr>
        <p:spPr>
          <a:xfrm>
            <a:off x="1553497" y="2879948"/>
            <a:ext cx="9311148"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Erstellt im Arbeitskreis Politische Bildung.</a:t>
            </a:r>
          </a:p>
        </p:txBody>
      </p:sp>
      <p:pic>
        <p:nvPicPr>
          <p:cNvPr id="4" name="Grafik 3">
            <a:extLst>
              <a:ext uri="{FF2B5EF4-FFF2-40B4-BE49-F238E27FC236}">
                <a16:creationId xmlns:a16="http://schemas.microsoft.com/office/drawing/2014/main" id="{C57A060D-7E93-4454-97CE-8B337ED98A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4313" y="3516388"/>
            <a:ext cx="4876800" cy="1257300"/>
          </a:xfrm>
          <a:prstGeom prst="rect">
            <a:avLst/>
          </a:prstGeom>
        </p:spPr>
      </p:pic>
    </p:spTree>
    <p:extLst>
      <p:ext uri="{BB962C8B-B14F-4D97-AF65-F5344CB8AC3E}">
        <p14:creationId xmlns:p14="http://schemas.microsoft.com/office/powerpoint/2010/main" val="413623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AEA5E64-E3B7-470A-88DB-C20B55A44439}"/>
              </a:ext>
            </a:extLst>
          </p:cNvPr>
          <p:cNvSpPr txBox="1"/>
          <p:nvPr/>
        </p:nvSpPr>
        <p:spPr>
          <a:xfrm>
            <a:off x="943897" y="1032388"/>
            <a:ext cx="940947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Bildnachweis</a:t>
            </a:r>
          </a:p>
        </p:txBody>
      </p:sp>
      <p:sp>
        <p:nvSpPr>
          <p:cNvPr id="3" name="Textfeld 2">
            <a:extLst>
              <a:ext uri="{FF2B5EF4-FFF2-40B4-BE49-F238E27FC236}">
                <a16:creationId xmlns:a16="http://schemas.microsoft.com/office/drawing/2014/main" id="{7017EA55-8BCA-416E-B04C-7CDE1032FDF8}"/>
              </a:ext>
            </a:extLst>
          </p:cNvPr>
          <p:cNvSpPr txBox="1"/>
          <p:nvPr/>
        </p:nvSpPr>
        <p:spPr>
          <a:xfrm>
            <a:off x="943897" y="1509253"/>
            <a:ext cx="9409471"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1 Europaflagge, istockphoto.com – Bild-Nr. iStock-932091474</a:t>
            </a:r>
          </a:p>
          <a:p>
            <a:r>
              <a:rPr lang="de-DE" sz="1400" dirty="0">
                <a:latin typeface="Arial" panose="020B0604020202020204" pitchFamily="34" charset="0"/>
                <a:cs typeface="Arial" panose="020B0604020202020204" pitchFamily="34" charset="0"/>
              </a:rPr>
              <a:t>Folie 5 Europaflagge, ©Clipdealer.com – Bild-Nr. A50506928 </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7991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Words>
  <Application>Microsoft Office PowerPoint</Application>
  <PresentationFormat>Breitbild</PresentationFormat>
  <Paragraphs>46</Paragraphs>
  <Slides>8</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Gungsuh</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88</cp:revision>
  <dcterms:created xsi:type="dcterms:W3CDTF">2023-08-10T15:04:25Z</dcterms:created>
  <dcterms:modified xsi:type="dcterms:W3CDTF">2023-11-13T08:03:20Z</dcterms:modified>
</cp:coreProperties>
</file>