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63" r:id="rId3"/>
    <p:sldId id="261" r:id="rId4"/>
    <p:sldId id="260" r:id="rId5"/>
    <p:sldId id="262" r:id="rId6"/>
    <p:sldId id="259" r:id="rId7"/>
    <p:sldId id="274" r:id="rId8"/>
    <p:sldId id="275"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ber, Alexandra" initials="WA" lastIdx="1" clrIdx="0">
    <p:extLst>
      <p:ext uri="{19B8F6BF-5375-455C-9EA6-DF929625EA0E}">
        <p15:presenceInfo xmlns:p15="http://schemas.microsoft.com/office/powerpoint/2012/main" userId="4460ecbdd7165f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E36"/>
    <a:srgbClr val="FF2E17"/>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6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519C1-A672-4688-8581-C25F098952BD}" type="datetimeFigureOut">
              <a:rPr lang="de-DE" smtClean="0"/>
              <a:t>13.11.2023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2BFE9-71FC-4803-B474-2963785E7E36}" type="slidenum">
              <a:rPr lang="de-DE" smtClean="0"/>
              <a:t>‹Nr.›</a:t>
            </a:fld>
            <a:endParaRPr lang="de-DE"/>
          </a:p>
        </p:txBody>
      </p:sp>
    </p:spTree>
    <p:extLst>
      <p:ext uri="{BB962C8B-B14F-4D97-AF65-F5344CB8AC3E}">
        <p14:creationId xmlns:p14="http://schemas.microsoft.com/office/powerpoint/2010/main" val="2422141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Junge Leute fordern ein Mitspracherecht und wollen die Gesellschaft mitgestalten. Dies zeigen viele Studien, wie z. B. die Shell-Studie, die in regelmäßigen Abständen durchgeführt wird. Sie zeichnet ein Bild der politischen und sozialen Bedingungen, unter denen Jugendliche in Deutschland aufwachsen und informiert über Interessen, Einstellungen und Werte, die junge Menschen haben. Die letzte Shell-Studie wurde unter dem Titel „Jugend 2019 – Eine Generation meldet sich zu Wort“ veröffentlicht. Weitere Informationen zur Shell-Studie finden Sie auf der zugehörigen Website.</a:t>
            </a:r>
          </a:p>
        </p:txBody>
      </p:sp>
      <p:sp>
        <p:nvSpPr>
          <p:cNvPr id="4" name="Foliennummernplatzhalter 3"/>
          <p:cNvSpPr>
            <a:spLocks noGrp="1"/>
          </p:cNvSpPr>
          <p:nvPr>
            <p:ph type="sldNum" sz="quarter" idx="5"/>
          </p:nvPr>
        </p:nvSpPr>
        <p:spPr/>
        <p:txBody>
          <a:bodyPr/>
          <a:lstStyle/>
          <a:p>
            <a:fld id="{0C22BFE9-71FC-4803-B474-2963785E7E36}" type="slidenum">
              <a:rPr lang="de-DE" smtClean="0"/>
              <a:t>2</a:t>
            </a:fld>
            <a:endParaRPr lang="de-DE"/>
          </a:p>
        </p:txBody>
      </p:sp>
    </p:spTree>
    <p:extLst>
      <p:ext uri="{BB962C8B-B14F-4D97-AF65-F5344CB8AC3E}">
        <p14:creationId xmlns:p14="http://schemas.microsoft.com/office/powerpoint/2010/main" val="58941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Statistik von Statista beschäftigt sich mit einer Umfrage zur Frage, ob das Wahlalter auf 16 Jahre herabgesenkt werden sollte. Mit Hilfe der Statistik kann zum einen thematisiert werden, dass Kinder und Jugendliche sich aktiv beteiligen möchten, zum anderen, dass es offenbar noch keine einheitliche Regelung in Deutschland gibt bzw. das Wahlrecht eine Altersgrenze bei Bundestagswahlen mit 18 Jahren zulässt. Wie sich die aktuelle Situation für Jugendliche in Deutschland gestaltet, greift die erste Aufgabenstellung auf.</a:t>
            </a:r>
          </a:p>
        </p:txBody>
      </p:sp>
      <p:sp>
        <p:nvSpPr>
          <p:cNvPr id="4" name="Foliennummernplatzhalter 3"/>
          <p:cNvSpPr>
            <a:spLocks noGrp="1"/>
          </p:cNvSpPr>
          <p:nvPr>
            <p:ph type="sldNum" sz="quarter" idx="5"/>
          </p:nvPr>
        </p:nvSpPr>
        <p:spPr/>
        <p:txBody>
          <a:bodyPr/>
          <a:lstStyle/>
          <a:p>
            <a:fld id="{0C22BFE9-71FC-4803-B474-2963785E7E36}" type="slidenum">
              <a:rPr lang="de-DE" smtClean="0"/>
              <a:t>3</a:t>
            </a:fld>
            <a:endParaRPr lang="de-DE"/>
          </a:p>
        </p:txBody>
      </p:sp>
    </p:spTree>
    <p:extLst>
      <p:ext uri="{BB962C8B-B14F-4D97-AF65-F5344CB8AC3E}">
        <p14:creationId xmlns:p14="http://schemas.microsoft.com/office/powerpoint/2010/main" val="2210300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B1E42-47F9-4D94-B21A-BEAE24F16D1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193BF8A-08C4-4CBF-B04E-6AF6EB4FB8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458F097-3BD6-4630-9E4A-428409D63783}"/>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1C2DEE5B-5A9D-4957-9526-F4BF40469C9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0525B71-52A6-4393-9A00-F6FA3E9E74E2}"/>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34852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1BF45-E87A-400A-B15B-BB1357F309E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5069CBB-3303-42DF-BB78-F6AAF8283FE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4144726-4784-4F7D-81A5-42100FF3C14F}"/>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79B4D665-3C7C-41BC-B969-086A2753D39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D97A2EB-78AB-4F21-AC37-8DD20F4E0EC5}"/>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67398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58781B1-30C8-450D-9B91-7590CE51CA3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0BF82BB-926A-45C4-A8F4-3B1A82C728A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F23BE81-C1EA-423C-BDBC-D68863CBD1CE}"/>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46815397-678B-4BFA-B3F4-DC533699365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70FC0E3-7291-41D8-BED4-2C380FF0A9C4}"/>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19627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04D9A-2C88-4A5E-A576-FEEF6FDDEAB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21C0ED6-713E-4DAE-AA10-0D80FC88200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E0D96D3-8E13-442D-B55A-ABFC3F2E23EA}"/>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60B940FD-8A48-4AC8-A5A5-81A273171E6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89DEA83-F853-4168-B330-8BF317C3547F}"/>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311975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F027B1-E90F-432B-81D8-82A00574CA6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27D8450-FD23-40F3-99A7-9EABF90CBA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1D5D67-0F83-47A2-8A9D-78F85CABFEE5}"/>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448F7D67-E75E-426E-AC71-5EA142EBF79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53CF491-A290-4C5F-B593-13177B18068C}"/>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3751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A40587-5F8A-4073-AD98-F60F05E7131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4FAE2B9-099B-4770-B4FE-1B506C29850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BE2FD56-7F4F-4021-B78C-FDD6F0483A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8217773-64D5-4195-A128-E3EAF4323B69}"/>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6" name="Fußzeilenplatzhalter 5">
            <a:extLst>
              <a:ext uri="{FF2B5EF4-FFF2-40B4-BE49-F238E27FC236}">
                <a16:creationId xmlns:a16="http://schemas.microsoft.com/office/drawing/2014/main" id="{997B59AD-5010-492F-92E1-B25D8B793BA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1771DBE-A0E4-4246-AE45-C4E43E1D42F4}"/>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366177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C5873B-7D44-4730-95F1-192D4FF4198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6833B68-E07C-423A-A96A-5DAAFA162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BF28C46-A40F-4951-BCE0-C07D23CE0B9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E5993BB-355F-44D8-A80D-B22258D25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5459702-8D1F-4A42-83C3-241CA674419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81C764C-43D0-44A7-A42E-0F72AE16151B}"/>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8" name="Fußzeilenplatzhalter 7">
            <a:extLst>
              <a:ext uri="{FF2B5EF4-FFF2-40B4-BE49-F238E27FC236}">
                <a16:creationId xmlns:a16="http://schemas.microsoft.com/office/drawing/2014/main" id="{B3FBC3F3-6AE8-4448-87E0-6F709CA18FE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6086859-F7C3-42F7-9E66-E732DA3A4987}"/>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385496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7EA76-8E6C-4D7E-BB11-894012EE0A2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700BA8B-F3A0-4D19-BF22-2EAB7E6DE510}"/>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4" name="Fußzeilenplatzhalter 3">
            <a:extLst>
              <a:ext uri="{FF2B5EF4-FFF2-40B4-BE49-F238E27FC236}">
                <a16:creationId xmlns:a16="http://schemas.microsoft.com/office/drawing/2014/main" id="{5A223A5B-1F87-4C62-8C50-721268E7250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59CE21A-DE8C-4A8A-8EC3-9621A68722FF}"/>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40898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ACB88B9-B500-4405-B582-4C4E344F9E60}"/>
              </a:ext>
            </a:extLst>
          </p:cNvPr>
          <p:cNvPicPr>
            <a:picLocks noChangeAspect="1" noChangeArrowheads="1"/>
          </p:cNvPicPr>
          <p:nvPr userDrawn="1"/>
        </p:nvPicPr>
        <p:blipFill>
          <a:blip r:embed="rId2"/>
          <a:stretch/>
        </p:blipFill>
        <p:spPr bwMode="auto">
          <a:xfrm>
            <a:off x="379626" y="136687"/>
            <a:ext cx="762984" cy="523189"/>
          </a:xfrm>
          <a:prstGeom prst="rect">
            <a:avLst/>
          </a:prstGeom>
          <a:noFill/>
        </p:spPr>
      </p:pic>
      <p:grpSp>
        <p:nvGrpSpPr>
          <p:cNvPr id="10" name="Gruppieren 9">
            <a:extLst>
              <a:ext uri="{FF2B5EF4-FFF2-40B4-BE49-F238E27FC236}">
                <a16:creationId xmlns:a16="http://schemas.microsoft.com/office/drawing/2014/main" id="{EAE850A0-B5B8-4A66-A6E0-043B9B1DB731}"/>
              </a:ext>
            </a:extLst>
          </p:cNvPr>
          <p:cNvGrpSpPr/>
          <p:nvPr userDrawn="1"/>
        </p:nvGrpSpPr>
        <p:grpSpPr>
          <a:xfrm>
            <a:off x="125967" y="6046688"/>
            <a:ext cx="12380290" cy="1052733"/>
            <a:chOff x="125967" y="6046688"/>
            <a:chExt cx="12380290" cy="1052733"/>
          </a:xfrm>
        </p:grpSpPr>
        <p:pic>
          <p:nvPicPr>
            <p:cNvPr id="11" name="Grafik 10" descr="Ein Pinselstrich">
              <a:extLst>
                <a:ext uri="{FF2B5EF4-FFF2-40B4-BE49-F238E27FC236}">
                  <a16:creationId xmlns:a16="http://schemas.microsoft.com/office/drawing/2014/main" id="{76E7BAE4-917B-4FD3-847F-7506D7C164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6299" y="6072176"/>
              <a:ext cx="5580963" cy="1027245"/>
            </a:xfrm>
            <a:prstGeom prst="rect">
              <a:avLst/>
            </a:prstGeom>
          </p:spPr>
        </p:pic>
        <p:sp>
          <p:nvSpPr>
            <p:cNvPr id="12" name="Date Placeholder 3">
              <a:extLst>
                <a:ext uri="{FF2B5EF4-FFF2-40B4-BE49-F238E27FC236}">
                  <a16:creationId xmlns:a16="http://schemas.microsoft.com/office/drawing/2014/main" id="{37359170-437F-4C1F-BE11-853F10D508B6}"/>
                </a:ext>
              </a:extLst>
            </p:cNvPr>
            <p:cNvSpPr txBox="1">
              <a:spLocks/>
            </p:cNvSpPr>
            <p:nvPr/>
          </p:nvSpPr>
          <p:spPr>
            <a:xfrm>
              <a:off x="9768894" y="6314492"/>
              <a:ext cx="2737363"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8C98C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b="0" dirty="0">
                  <a:solidFill>
                    <a:schemeClr val="accent1">
                      <a:lumMod val="75000"/>
                    </a:schemeClr>
                  </a:solidFill>
                  <a:latin typeface="Arial" panose="020B0604020202020204" pitchFamily="34" charset="0"/>
                  <a:cs typeface="Arial" panose="020B0604020202020204" pitchFamily="34" charset="0"/>
                </a:rPr>
                <a:t>Arbeitskreis Politische Bildung </a:t>
              </a:r>
            </a:p>
          </p:txBody>
        </p:sp>
        <p:sp>
          <p:nvSpPr>
            <p:cNvPr id="13" name="Slide Number Placeholder 5">
              <a:extLst>
                <a:ext uri="{FF2B5EF4-FFF2-40B4-BE49-F238E27FC236}">
                  <a16:creationId xmlns:a16="http://schemas.microsoft.com/office/drawing/2014/main" id="{15088CB7-F38E-478A-83D0-6D6784B242B7}"/>
                </a:ext>
              </a:extLst>
            </p:cNvPr>
            <p:cNvSpPr txBox="1">
              <a:spLocks/>
            </p:cNvSpPr>
            <p:nvPr/>
          </p:nvSpPr>
          <p:spPr>
            <a:xfrm>
              <a:off x="3549164" y="6399870"/>
              <a:ext cx="4275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8C98C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b="0" kern="100" dirty="0">
                  <a:solidFill>
                    <a:schemeClr val="bg1"/>
                  </a:solidFill>
                  <a:latin typeface="Arial" panose="020B0604020202020204" pitchFamily="34" charset="0"/>
                  <a:ea typeface="Calibri" panose="020F0502020204030204" pitchFamily="34" charset="0"/>
                  <a:cs typeface="Arial" panose="020B0604020202020204" pitchFamily="34" charset="0"/>
                </a:rPr>
                <a:t>www.politischebildung.schule.bayern.de</a:t>
              </a:r>
            </a:p>
          </p:txBody>
        </p:sp>
        <p:pic>
          <p:nvPicPr>
            <p:cNvPr id="14" name="Grafik 13" descr="Ein Pinselstrich">
              <a:extLst>
                <a:ext uri="{FF2B5EF4-FFF2-40B4-BE49-F238E27FC236}">
                  <a16:creationId xmlns:a16="http://schemas.microsoft.com/office/drawing/2014/main" id="{37F6E07C-EB0F-4931-92CC-924E53267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967" y="6046688"/>
              <a:ext cx="3912633" cy="902125"/>
            </a:xfrm>
            <a:prstGeom prst="rect">
              <a:avLst/>
            </a:prstGeom>
          </p:spPr>
        </p:pic>
      </p:grpSp>
      <p:sp>
        <p:nvSpPr>
          <p:cNvPr id="17" name="Textfeld 16">
            <a:extLst>
              <a:ext uri="{FF2B5EF4-FFF2-40B4-BE49-F238E27FC236}">
                <a16:creationId xmlns:a16="http://schemas.microsoft.com/office/drawing/2014/main" id="{A43441BD-9A3E-4EC3-8E96-475D8B78C443}"/>
              </a:ext>
            </a:extLst>
          </p:cNvPr>
          <p:cNvSpPr txBox="1"/>
          <p:nvPr userDrawn="1"/>
        </p:nvSpPr>
        <p:spPr bwMode="auto">
          <a:xfrm>
            <a:off x="9740838" y="136687"/>
            <a:ext cx="3421929" cy="461665"/>
          </a:xfrm>
          <a:prstGeom prst="rect">
            <a:avLst/>
          </a:prstGeom>
          <a:noFill/>
        </p:spPr>
        <p:txBody>
          <a:bodyPr wrap="square" rtlCol="0">
            <a:spAutoFit/>
          </a:bodyPr>
          <a:lstStyle/>
          <a:p>
            <a:pPr>
              <a:defRPr/>
            </a:pPr>
            <a:r>
              <a:rPr lang="de-DE" sz="2400" dirty="0">
                <a:solidFill>
                  <a:schemeClr val="accent1">
                    <a:lumMod val="75000"/>
                  </a:schemeClr>
                </a:solidFill>
              </a:rPr>
              <a:t>Europawahl</a:t>
            </a:r>
            <a:endParaRPr dirty="0">
              <a:solidFill>
                <a:schemeClr val="accent1">
                  <a:lumMod val="75000"/>
                </a:schemeClr>
              </a:solidFill>
            </a:endParaRPr>
          </a:p>
        </p:txBody>
      </p:sp>
      <p:grpSp>
        <p:nvGrpSpPr>
          <p:cNvPr id="18" name="Gruppieren 17">
            <a:extLst>
              <a:ext uri="{FF2B5EF4-FFF2-40B4-BE49-F238E27FC236}">
                <a16:creationId xmlns:a16="http://schemas.microsoft.com/office/drawing/2014/main" id="{15E56224-D574-45CB-9661-FF275102ACF1}"/>
              </a:ext>
            </a:extLst>
          </p:cNvPr>
          <p:cNvGrpSpPr/>
          <p:nvPr userDrawn="1"/>
        </p:nvGrpSpPr>
        <p:grpSpPr>
          <a:xfrm rot="20437110">
            <a:off x="11284091" y="278833"/>
            <a:ext cx="782304" cy="700411"/>
            <a:chOff x="10498463" y="985074"/>
            <a:chExt cx="1028661" cy="1028661"/>
          </a:xfrm>
        </p:grpSpPr>
        <p:sp>
          <p:nvSpPr>
            <p:cNvPr id="19" name="Ellipse 18">
              <a:extLst>
                <a:ext uri="{FF2B5EF4-FFF2-40B4-BE49-F238E27FC236}">
                  <a16:creationId xmlns:a16="http://schemas.microsoft.com/office/drawing/2014/main" id="{2891D690-734A-40D8-AB64-15C8ED0965B3}"/>
                </a:ext>
              </a:extLst>
            </p:cNvPr>
            <p:cNvSpPr/>
            <p:nvPr/>
          </p:nvSpPr>
          <p:spPr>
            <a:xfrm>
              <a:off x="10553700" y="1000125"/>
              <a:ext cx="420127" cy="465114"/>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Bogen 19">
              <a:extLst>
                <a:ext uri="{FF2B5EF4-FFF2-40B4-BE49-F238E27FC236}">
                  <a16:creationId xmlns:a16="http://schemas.microsoft.com/office/drawing/2014/main" id="{E062D39E-D8E6-4FEB-8CC9-B1B67A3D2D02}"/>
                </a:ext>
              </a:extLst>
            </p:cNvPr>
            <p:cNvSpPr/>
            <p:nvPr/>
          </p:nvSpPr>
          <p:spPr>
            <a:xfrm rot="19636057">
              <a:off x="10634599" y="985074"/>
              <a:ext cx="304800" cy="1028661"/>
            </a:xfrm>
            <a:prstGeom prst="arc">
              <a:avLst>
                <a:gd name="adj1" fmla="val 16547389"/>
                <a:gd name="adj2" fmla="val 124507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Bogen 20">
              <a:extLst>
                <a:ext uri="{FF2B5EF4-FFF2-40B4-BE49-F238E27FC236}">
                  <a16:creationId xmlns:a16="http://schemas.microsoft.com/office/drawing/2014/main" id="{08CDE820-604B-422D-ACF7-DA692624994E}"/>
                </a:ext>
              </a:extLst>
            </p:cNvPr>
            <p:cNvSpPr/>
            <p:nvPr/>
          </p:nvSpPr>
          <p:spPr>
            <a:xfrm rot="14628606">
              <a:off x="10860394" y="714971"/>
              <a:ext cx="304800" cy="1028661"/>
            </a:xfrm>
            <a:prstGeom prst="arc">
              <a:avLst>
                <a:gd name="adj1" fmla="val 16625046"/>
                <a:gd name="adj2" fmla="val 708693"/>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spTree>
    <p:extLst>
      <p:ext uri="{BB962C8B-B14F-4D97-AF65-F5344CB8AC3E}">
        <p14:creationId xmlns:p14="http://schemas.microsoft.com/office/powerpoint/2010/main" val="256338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EE039-DC2C-43F7-8117-BBBAA6F0A1D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5648940-0AB8-4821-8F3E-D724A0556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88704B1-CB17-4046-8FE5-B0E526A52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0B0ECA-52E9-4B98-BCE6-74241BE66486}"/>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6" name="Fußzeilenplatzhalter 5">
            <a:extLst>
              <a:ext uri="{FF2B5EF4-FFF2-40B4-BE49-F238E27FC236}">
                <a16:creationId xmlns:a16="http://schemas.microsoft.com/office/drawing/2014/main" id="{2624E977-8D61-4487-B2D9-B10E20B0066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24A5880-F247-4557-8DAC-EE709F0ED063}"/>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414557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BF653-2F10-4DE6-B7E8-1E29E13736B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776BD56-665D-4546-AAF2-2E9E3A648D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337FF91-42F2-4B0B-9AB2-52971821F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77412EF-132B-4630-8EC1-4F752BA08E8C}"/>
              </a:ext>
            </a:extLst>
          </p:cNvPr>
          <p:cNvSpPr>
            <a:spLocks noGrp="1"/>
          </p:cNvSpPr>
          <p:nvPr>
            <p:ph type="dt" sz="half" idx="10"/>
          </p:nvPr>
        </p:nvSpPr>
        <p:spPr/>
        <p:txBody>
          <a:bodyPr/>
          <a:lstStyle/>
          <a:p>
            <a:fld id="{18E69F4A-0E2A-4C84-B3D9-B935C3636952}" type="datetimeFigureOut">
              <a:rPr lang="de-DE" smtClean="0"/>
              <a:t>13.11.2023</a:t>
            </a:fld>
            <a:endParaRPr lang="de-DE"/>
          </a:p>
        </p:txBody>
      </p:sp>
      <p:sp>
        <p:nvSpPr>
          <p:cNvPr id="6" name="Fußzeilenplatzhalter 5">
            <a:extLst>
              <a:ext uri="{FF2B5EF4-FFF2-40B4-BE49-F238E27FC236}">
                <a16:creationId xmlns:a16="http://schemas.microsoft.com/office/drawing/2014/main" id="{04CCBF7C-1177-48A6-9D8C-16CA948EA4A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755290C-2BF3-458A-9002-1AC046990C26}"/>
              </a:ext>
            </a:extLst>
          </p:cNvPr>
          <p:cNvSpPr>
            <a:spLocks noGrp="1"/>
          </p:cNvSpPr>
          <p:nvPr>
            <p:ph type="sldNum" sz="quarter" idx="12"/>
          </p:nvPr>
        </p:nvSpPr>
        <p:spPr/>
        <p:txBody>
          <a:bodyPr/>
          <a:lstStyle/>
          <a:p>
            <a:fld id="{263BE7C4-ADCD-4936-9C91-F9D322024154}" type="slidenum">
              <a:rPr lang="de-DE" smtClean="0"/>
              <a:t>‹Nr.›</a:t>
            </a:fld>
            <a:endParaRPr lang="de-DE"/>
          </a:p>
        </p:txBody>
      </p:sp>
    </p:spTree>
    <p:extLst>
      <p:ext uri="{BB962C8B-B14F-4D97-AF65-F5344CB8AC3E}">
        <p14:creationId xmlns:p14="http://schemas.microsoft.com/office/powerpoint/2010/main" val="236216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2303968-E1B0-4C3B-A827-16A50EF800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F35F991-781A-48E1-B695-075A09C2D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BADFDC2-58C6-48BE-BF59-42D744A2C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69F4A-0E2A-4C84-B3D9-B935C3636952}" type="datetimeFigureOut">
              <a:rPr lang="de-DE" smtClean="0"/>
              <a:t>13.11.2023</a:t>
            </a:fld>
            <a:endParaRPr lang="de-DE"/>
          </a:p>
        </p:txBody>
      </p:sp>
      <p:sp>
        <p:nvSpPr>
          <p:cNvPr id="5" name="Fußzeilenplatzhalter 4">
            <a:extLst>
              <a:ext uri="{FF2B5EF4-FFF2-40B4-BE49-F238E27FC236}">
                <a16:creationId xmlns:a16="http://schemas.microsoft.com/office/drawing/2014/main" id="{A4601208-AFA9-47FB-954A-BB63AAF4CE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339FFEE-5108-4B6E-8195-0B09691B86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BE7C4-ADCD-4936-9C91-F9D322024154}" type="slidenum">
              <a:rPr lang="de-DE" smtClean="0"/>
              <a:t>‹Nr.›</a:t>
            </a:fld>
            <a:endParaRPr lang="de-DE"/>
          </a:p>
        </p:txBody>
      </p:sp>
    </p:spTree>
    <p:extLst>
      <p:ext uri="{BB962C8B-B14F-4D97-AF65-F5344CB8AC3E}">
        <p14:creationId xmlns:p14="http://schemas.microsoft.com/office/powerpoint/2010/main" val="934146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s://de.statista.com/statistik/daten/studie/1320859/umfrage/absenkung-des-allgemeinen-wahlalter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image" Target="../media/image5.svg"/><Relationship Id="rId4" Type="http://schemas.openxmlformats.org/officeDocument/2006/relationships/image" Target="../media/image15.sv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de.statista.com/statistik/daten/studie/1320859/umfrage/absenkung-des-allgemeinen-wahlalters/" TargetMode="External"/><Relationship Id="rId2" Type="http://schemas.openxmlformats.org/officeDocument/2006/relationships/hyperlink" Target="https://www.shell.de/ueber-uns/initiativen/shell-jugendstudie.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5F96D0A-801A-4E1E-91EC-653CFC8ACA76}"/>
              </a:ext>
            </a:extLst>
          </p:cNvPr>
          <p:cNvPicPr>
            <a:picLocks noChangeAspect="1"/>
          </p:cNvPicPr>
          <p:nvPr/>
        </p:nvPicPr>
        <p:blipFill rotWithShape="1">
          <a:blip r:embed="rId2">
            <a:extLst>
              <a:ext uri="{28A0092B-C50C-407E-A947-70E740481C1C}">
                <a14:useLocalDpi xmlns:a14="http://schemas.microsoft.com/office/drawing/2010/main" val="0"/>
              </a:ext>
            </a:extLst>
          </a:blip>
          <a:srcRect t="14706" b="10667"/>
          <a:stretch/>
        </p:blipFill>
        <p:spPr>
          <a:xfrm>
            <a:off x="902765" y="1008669"/>
            <a:ext cx="10285163" cy="5117812"/>
          </a:xfrm>
          <a:prstGeom prst="rect">
            <a:avLst/>
          </a:prstGeom>
        </p:spPr>
      </p:pic>
      <p:sp>
        <p:nvSpPr>
          <p:cNvPr id="10" name="Textfeld 9">
            <a:extLst>
              <a:ext uri="{FF2B5EF4-FFF2-40B4-BE49-F238E27FC236}">
                <a16:creationId xmlns:a16="http://schemas.microsoft.com/office/drawing/2014/main" id="{3F0A008C-B7B0-417F-977D-97B2CBABA2AA}"/>
              </a:ext>
            </a:extLst>
          </p:cNvPr>
          <p:cNvSpPr txBox="1"/>
          <p:nvPr/>
        </p:nvSpPr>
        <p:spPr>
          <a:xfrm>
            <a:off x="4235622" y="2387800"/>
            <a:ext cx="4675695" cy="1323439"/>
          </a:xfrm>
          <a:prstGeom prst="rect">
            <a:avLst/>
          </a:prstGeom>
          <a:noFill/>
        </p:spPr>
        <p:txBody>
          <a:bodyPr wrap="square" rtlCol="0">
            <a:spAutoFit/>
          </a:bodyPr>
          <a:lstStyle/>
          <a:p>
            <a:r>
              <a:rPr lang="de-DE" sz="4000" b="1" dirty="0">
                <a:solidFill>
                  <a:schemeClr val="bg1"/>
                </a:solidFill>
                <a:effectLst>
                  <a:outerShdw blurRad="38100" dist="38100" dir="2700000" algn="tl">
                    <a:srgbClr val="000000">
                      <a:alpha val="43137"/>
                    </a:srgbClr>
                  </a:outerShdw>
                </a:effectLst>
              </a:rPr>
              <a:t>9. Juni 2024</a:t>
            </a:r>
          </a:p>
          <a:p>
            <a:r>
              <a:rPr lang="de-DE" sz="4000" b="1" dirty="0">
                <a:solidFill>
                  <a:schemeClr val="bg1"/>
                </a:solidFill>
                <a:effectLst>
                  <a:outerShdw blurRad="38100" dist="38100" dir="2700000" algn="tl">
                    <a:srgbClr val="000000">
                      <a:alpha val="43137"/>
                    </a:srgbClr>
                  </a:outerShdw>
                </a:effectLst>
              </a:rPr>
              <a:t>         Europawahl</a:t>
            </a:r>
          </a:p>
        </p:txBody>
      </p:sp>
      <p:pic>
        <p:nvPicPr>
          <p:cNvPr id="16" name="Grafik 15">
            <a:extLst>
              <a:ext uri="{FF2B5EF4-FFF2-40B4-BE49-F238E27FC236}">
                <a16:creationId xmlns:a16="http://schemas.microsoft.com/office/drawing/2014/main" id="{03B24CE2-A030-4AB0-BE02-B6B4825AE964}"/>
              </a:ext>
            </a:extLst>
          </p:cNvPr>
          <p:cNvPicPr>
            <a:picLocks noChangeAspect="1"/>
          </p:cNvPicPr>
          <p:nvPr/>
        </p:nvPicPr>
        <p:blipFill rotWithShape="1">
          <a:blip r:embed="rId3">
            <a:biLevel thresh="25000"/>
            <a:extLst>
              <a:ext uri="{28A0092B-C50C-407E-A947-70E740481C1C}">
                <a14:useLocalDpi xmlns:a14="http://schemas.microsoft.com/office/drawing/2010/main" val="0"/>
              </a:ext>
            </a:extLst>
          </a:blip>
          <a:srcRect b="20261"/>
          <a:stretch/>
        </p:blipFill>
        <p:spPr>
          <a:xfrm>
            <a:off x="5090390" y="3627530"/>
            <a:ext cx="2692861" cy="1263192"/>
          </a:xfrm>
          <a:prstGeom prst="rect">
            <a:avLst/>
          </a:prstGeom>
        </p:spPr>
      </p:pic>
      <p:sp>
        <p:nvSpPr>
          <p:cNvPr id="17" name="Textfeld 16">
            <a:extLst>
              <a:ext uri="{FF2B5EF4-FFF2-40B4-BE49-F238E27FC236}">
                <a16:creationId xmlns:a16="http://schemas.microsoft.com/office/drawing/2014/main" id="{6831D846-F996-4D95-89EF-78DA671D78DB}"/>
              </a:ext>
            </a:extLst>
          </p:cNvPr>
          <p:cNvSpPr txBox="1"/>
          <p:nvPr/>
        </p:nvSpPr>
        <p:spPr>
          <a:xfrm>
            <a:off x="9580692" y="5880260"/>
            <a:ext cx="2499547" cy="246221"/>
          </a:xfrm>
          <a:prstGeom prst="rect">
            <a:avLst/>
          </a:prstGeom>
          <a:noFill/>
        </p:spPr>
        <p:txBody>
          <a:bodyPr wrap="square" rtlCol="0">
            <a:spAutoFit/>
          </a:bodyPr>
          <a:lstStyle/>
          <a:p>
            <a:r>
              <a:rPr lang="de-DE" sz="1000" dirty="0"/>
              <a:t>©istockphoto.com/</a:t>
            </a:r>
            <a:r>
              <a:rPr lang="de-DE" sz="1000" dirty="0">
                <a:latin typeface="Arial" panose="020B0604020202020204" pitchFamily="34" charset="0"/>
                <a:cs typeface="Arial" panose="020B0604020202020204" pitchFamily="34" charset="0"/>
              </a:rPr>
              <a:t>iStock-932091474</a:t>
            </a:r>
            <a:endParaRPr lang="de-DE" sz="1000" dirty="0"/>
          </a:p>
        </p:txBody>
      </p:sp>
      <p:pic>
        <p:nvPicPr>
          <p:cNvPr id="2" name="Grafik 1">
            <a:extLst>
              <a:ext uri="{FF2B5EF4-FFF2-40B4-BE49-F238E27FC236}">
                <a16:creationId xmlns:a16="http://schemas.microsoft.com/office/drawing/2014/main" id="{0CA2E0F5-3A0A-4C43-9C8C-748E73ED0AFE}"/>
              </a:ext>
            </a:extLst>
          </p:cNvPr>
          <p:cNvPicPr>
            <a:picLocks noChangeAspect="1"/>
          </p:cNvPicPr>
          <p:nvPr/>
        </p:nvPicPr>
        <p:blipFill>
          <a:blip r:embed="rId4"/>
          <a:stretch>
            <a:fillRect/>
          </a:stretch>
        </p:blipFill>
        <p:spPr>
          <a:xfrm>
            <a:off x="6787712" y="4161340"/>
            <a:ext cx="1010121" cy="667236"/>
          </a:xfrm>
          <a:prstGeom prst="rect">
            <a:avLst/>
          </a:prstGeom>
        </p:spPr>
      </p:pic>
    </p:spTree>
    <p:extLst>
      <p:ext uri="{BB962C8B-B14F-4D97-AF65-F5344CB8AC3E}">
        <p14:creationId xmlns:p14="http://schemas.microsoft.com/office/powerpoint/2010/main" val="45032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E59EC6D-CB5D-4BB8-B9B9-3FE296863B6B}"/>
              </a:ext>
            </a:extLst>
          </p:cNvPr>
          <p:cNvPicPr>
            <a:picLocks noChangeAspect="1"/>
          </p:cNvPicPr>
          <p:nvPr/>
        </p:nvPicPr>
        <p:blipFill rotWithShape="1">
          <a:blip r:embed="rId3">
            <a:extLst>
              <a:ext uri="{28A0092B-C50C-407E-A947-70E740481C1C}">
                <a14:useLocalDpi xmlns:a14="http://schemas.microsoft.com/office/drawing/2010/main" val="0"/>
              </a:ext>
            </a:extLst>
          </a:blip>
          <a:srcRect l="104" t="6306" r="-104" b="13398"/>
          <a:stretch/>
        </p:blipFill>
        <p:spPr>
          <a:xfrm>
            <a:off x="1971040" y="921169"/>
            <a:ext cx="9753600" cy="5174831"/>
          </a:xfrm>
          <a:prstGeom prst="rect">
            <a:avLst/>
          </a:prstGeom>
        </p:spPr>
      </p:pic>
      <p:pic>
        <p:nvPicPr>
          <p:cNvPr id="2" name="Grafik 1">
            <a:extLst>
              <a:ext uri="{FF2B5EF4-FFF2-40B4-BE49-F238E27FC236}">
                <a16:creationId xmlns:a16="http://schemas.microsoft.com/office/drawing/2014/main" id="{7FB14BAE-D9D4-472D-B33C-29B8F2D62F9F}"/>
              </a:ext>
            </a:extLst>
          </p:cNvPr>
          <p:cNvPicPr>
            <a:picLocks noChangeAspect="1"/>
          </p:cNvPicPr>
          <p:nvPr/>
        </p:nvPicPr>
        <p:blipFill rotWithShape="1">
          <a:blip r:embed="rId4"/>
          <a:srcRect t="27122"/>
          <a:stretch/>
        </p:blipFill>
        <p:spPr>
          <a:xfrm>
            <a:off x="959500" y="1811046"/>
            <a:ext cx="5001491" cy="2672968"/>
          </a:xfrm>
          <a:prstGeom prst="rect">
            <a:avLst/>
          </a:prstGeom>
        </p:spPr>
      </p:pic>
      <p:sp>
        <p:nvSpPr>
          <p:cNvPr id="8" name="Rechteck 7">
            <a:extLst>
              <a:ext uri="{FF2B5EF4-FFF2-40B4-BE49-F238E27FC236}">
                <a16:creationId xmlns:a16="http://schemas.microsoft.com/office/drawing/2014/main" id="{233EC4AF-57A5-4340-A492-B99B5E35B9C6}"/>
              </a:ext>
            </a:extLst>
          </p:cNvPr>
          <p:cNvSpPr/>
          <p:nvPr/>
        </p:nvSpPr>
        <p:spPr>
          <a:xfrm>
            <a:off x="1198260" y="4484014"/>
            <a:ext cx="4762731" cy="1159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DF6D32ED-F218-42B7-A9B2-41DE36164FB5}"/>
              </a:ext>
            </a:extLst>
          </p:cNvPr>
          <p:cNvSpPr txBox="1"/>
          <p:nvPr/>
        </p:nvSpPr>
        <p:spPr>
          <a:xfrm>
            <a:off x="3268591" y="4430237"/>
            <a:ext cx="2692400" cy="307777"/>
          </a:xfrm>
          <a:prstGeom prst="rect">
            <a:avLst/>
          </a:prstGeom>
          <a:noFill/>
        </p:spPr>
        <p:txBody>
          <a:bodyPr wrap="square" rtlCol="0">
            <a:spAutoFit/>
          </a:bodyPr>
          <a:lstStyle/>
          <a:p>
            <a:r>
              <a:rPr lang="de-DE" sz="1400" dirty="0"/>
              <a:t>(Quelle: Shell Jugendstudie 2019)</a:t>
            </a:r>
          </a:p>
        </p:txBody>
      </p:sp>
      <p:sp>
        <p:nvSpPr>
          <p:cNvPr id="9" name="Textfeld 8">
            <a:extLst>
              <a:ext uri="{FF2B5EF4-FFF2-40B4-BE49-F238E27FC236}">
                <a16:creationId xmlns:a16="http://schemas.microsoft.com/office/drawing/2014/main" id="{8E02033E-C6D1-4E1F-BF34-897D5E44869A}"/>
              </a:ext>
            </a:extLst>
          </p:cNvPr>
          <p:cNvSpPr txBox="1"/>
          <p:nvPr/>
        </p:nvSpPr>
        <p:spPr>
          <a:xfrm>
            <a:off x="10048240" y="6116320"/>
            <a:ext cx="2387600" cy="215444"/>
          </a:xfrm>
          <a:prstGeom prst="rect">
            <a:avLst/>
          </a:prstGeom>
          <a:noFill/>
        </p:spPr>
        <p:txBody>
          <a:bodyPr wrap="square" rtlCol="0">
            <a:spAutoFit/>
          </a:bodyPr>
          <a:lstStyle/>
          <a:p>
            <a:r>
              <a:rPr lang="de-DE" sz="800" dirty="0"/>
              <a:t>©istockphoto.com/iStock-1345174264</a:t>
            </a:r>
          </a:p>
        </p:txBody>
      </p:sp>
      <p:pic>
        <p:nvPicPr>
          <p:cNvPr id="10" name="Grafik 9">
            <a:extLst>
              <a:ext uri="{FF2B5EF4-FFF2-40B4-BE49-F238E27FC236}">
                <a16:creationId xmlns:a16="http://schemas.microsoft.com/office/drawing/2014/main" id="{FED3AD19-D36C-463F-AC38-FA5CDF692D0F}"/>
              </a:ext>
            </a:extLst>
          </p:cNvPr>
          <p:cNvPicPr>
            <a:picLocks noChangeAspect="1"/>
          </p:cNvPicPr>
          <p:nvPr/>
        </p:nvPicPr>
        <p:blipFill rotWithShape="1">
          <a:blip r:embed="rId5"/>
          <a:srcRect b="60705"/>
          <a:stretch/>
        </p:blipFill>
        <p:spPr>
          <a:xfrm>
            <a:off x="467360" y="1510808"/>
            <a:ext cx="5495925" cy="348082"/>
          </a:xfrm>
          <a:prstGeom prst="rect">
            <a:avLst/>
          </a:prstGeom>
        </p:spPr>
      </p:pic>
      <p:sp>
        <p:nvSpPr>
          <p:cNvPr id="5" name="Rechteck 4">
            <a:extLst>
              <a:ext uri="{FF2B5EF4-FFF2-40B4-BE49-F238E27FC236}">
                <a16:creationId xmlns:a16="http://schemas.microsoft.com/office/drawing/2014/main" id="{EE1F0B48-ED90-4353-824C-4562B26A284D}"/>
              </a:ext>
            </a:extLst>
          </p:cNvPr>
          <p:cNvSpPr/>
          <p:nvPr/>
        </p:nvSpPr>
        <p:spPr>
          <a:xfrm>
            <a:off x="1034379" y="4831915"/>
            <a:ext cx="327762" cy="127562"/>
          </a:xfrm>
          <a:prstGeom prst="rect">
            <a:avLst/>
          </a:prstGeom>
          <a:solidFill>
            <a:srgbClr val="FF2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C217F96C-A8E7-42CF-9A6B-0D4FDFC79D53}"/>
              </a:ext>
            </a:extLst>
          </p:cNvPr>
          <p:cNvSpPr txBox="1"/>
          <p:nvPr/>
        </p:nvSpPr>
        <p:spPr>
          <a:xfrm>
            <a:off x="1526959" y="4738014"/>
            <a:ext cx="3799643" cy="307777"/>
          </a:xfrm>
          <a:prstGeom prst="rect">
            <a:avLst/>
          </a:prstGeom>
          <a:noFill/>
        </p:spPr>
        <p:txBody>
          <a:bodyPr wrap="square" rtlCol="0">
            <a:spAutoFit/>
          </a:bodyPr>
          <a:lstStyle/>
          <a:p>
            <a:r>
              <a:rPr lang="de-DE" sz="1400" dirty="0"/>
              <a:t>Politisches Interesse von Jugendlichen</a:t>
            </a:r>
          </a:p>
        </p:txBody>
      </p:sp>
      <p:sp>
        <p:nvSpPr>
          <p:cNvPr id="12" name="Rechteck 11">
            <a:extLst>
              <a:ext uri="{FF2B5EF4-FFF2-40B4-BE49-F238E27FC236}">
                <a16:creationId xmlns:a16="http://schemas.microsoft.com/office/drawing/2014/main" id="{E2C0E759-25B6-45B4-A9B8-41A4B6085A31}"/>
              </a:ext>
            </a:extLst>
          </p:cNvPr>
          <p:cNvSpPr/>
          <p:nvPr/>
        </p:nvSpPr>
        <p:spPr>
          <a:xfrm>
            <a:off x="1042367" y="5044302"/>
            <a:ext cx="327762" cy="127562"/>
          </a:xfrm>
          <a:prstGeom prst="rect">
            <a:avLst/>
          </a:prstGeom>
          <a:solidFill>
            <a:srgbClr val="FFC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C77E4835-4330-4CB6-8221-254CB682BC97}"/>
              </a:ext>
            </a:extLst>
          </p:cNvPr>
          <p:cNvSpPr txBox="1"/>
          <p:nvPr/>
        </p:nvSpPr>
        <p:spPr>
          <a:xfrm>
            <a:off x="1525132" y="4959477"/>
            <a:ext cx="3799643" cy="307777"/>
          </a:xfrm>
          <a:prstGeom prst="rect">
            <a:avLst/>
          </a:prstGeom>
          <a:noFill/>
        </p:spPr>
        <p:txBody>
          <a:bodyPr wrap="square" rtlCol="0">
            <a:spAutoFit/>
          </a:bodyPr>
          <a:lstStyle/>
          <a:p>
            <a:r>
              <a:rPr lang="de-DE" sz="1400" dirty="0"/>
              <a:t>Politisches Engagement von Jugendlichen</a:t>
            </a:r>
          </a:p>
        </p:txBody>
      </p:sp>
    </p:spTree>
    <p:extLst>
      <p:ext uri="{BB962C8B-B14F-4D97-AF65-F5344CB8AC3E}">
        <p14:creationId xmlns:p14="http://schemas.microsoft.com/office/powerpoint/2010/main" val="2812993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3C57CA6-92BC-483D-BF86-6BF3BAFD445D}"/>
              </a:ext>
            </a:extLst>
          </p:cNvPr>
          <p:cNvSpPr txBox="1"/>
          <p:nvPr/>
        </p:nvSpPr>
        <p:spPr>
          <a:xfrm>
            <a:off x="2438400" y="5913120"/>
            <a:ext cx="10220960" cy="276999"/>
          </a:xfrm>
          <a:prstGeom prst="rect">
            <a:avLst/>
          </a:prstGeom>
          <a:noFill/>
        </p:spPr>
        <p:txBody>
          <a:bodyPr wrap="square" rtlCol="0">
            <a:spAutoFit/>
          </a:bodyPr>
          <a:lstStyle/>
          <a:p>
            <a:r>
              <a:rPr lang="de-DE" sz="1200" dirty="0"/>
              <a:t>(Quelle: Nach Statista </a:t>
            </a:r>
            <a:r>
              <a:rPr lang="de-DE" sz="1200" dirty="0">
                <a:hlinkClick r:id="rId3"/>
              </a:rPr>
              <a:t>https://de.statista.com/statistik/daten/studie/1320859/umfrage/absenkung-des-allgemeinen-wahlalters/</a:t>
            </a:r>
            <a:r>
              <a:rPr lang="de-DE" sz="1200" dirty="0"/>
              <a:t>, DL vom 20.08.2023)</a:t>
            </a:r>
          </a:p>
        </p:txBody>
      </p:sp>
      <p:sp>
        <p:nvSpPr>
          <p:cNvPr id="4" name="Rechteck 3">
            <a:extLst>
              <a:ext uri="{FF2B5EF4-FFF2-40B4-BE49-F238E27FC236}">
                <a16:creationId xmlns:a16="http://schemas.microsoft.com/office/drawing/2014/main" id="{BEBFED16-6A5D-485A-8F4E-CAD05A02F0F2}"/>
              </a:ext>
            </a:extLst>
          </p:cNvPr>
          <p:cNvSpPr/>
          <p:nvPr/>
        </p:nvSpPr>
        <p:spPr>
          <a:xfrm>
            <a:off x="8666681" y="1076960"/>
            <a:ext cx="640080" cy="392176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E93BEC43-FF2E-4B5C-975E-071ABB1FDE2C}"/>
              </a:ext>
            </a:extLst>
          </p:cNvPr>
          <p:cNvSpPr txBox="1"/>
          <p:nvPr/>
        </p:nvSpPr>
        <p:spPr>
          <a:xfrm>
            <a:off x="1282700" y="1871583"/>
            <a:ext cx="6169660" cy="3785652"/>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Befragt wurden Kinder und Jugendliche im Alter von 10 – 17 Jahren (n=645) und Erwachsene ab 18 Jahren (n=1046) im Jahr 2022. </a:t>
            </a: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Insgesamt stimmten von allen befragten Kindern und Jugendlichen 64% einer Absenkung des aktiven Wahlalters zu. 49% der befragten Erwachsenen sprachen sich ebenso dafür aus.</a:t>
            </a:r>
          </a:p>
        </p:txBody>
      </p:sp>
      <p:sp>
        <p:nvSpPr>
          <p:cNvPr id="6" name="Textfeld 5">
            <a:extLst>
              <a:ext uri="{FF2B5EF4-FFF2-40B4-BE49-F238E27FC236}">
                <a16:creationId xmlns:a16="http://schemas.microsoft.com/office/drawing/2014/main" id="{C9B969AC-9444-4D92-BDB9-E22A6CB524CF}"/>
              </a:ext>
            </a:extLst>
          </p:cNvPr>
          <p:cNvSpPr txBox="1"/>
          <p:nvPr/>
        </p:nvSpPr>
        <p:spPr>
          <a:xfrm>
            <a:off x="8605721" y="660400"/>
            <a:ext cx="802640" cy="461665"/>
          </a:xfrm>
          <a:prstGeom prst="rect">
            <a:avLst/>
          </a:prstGeom>
          <a:noFill/>
        </p:spPr>
        <p:txBody>
          <a:bodyPr wrap="square" rtlCol="0">
            <a:spAutoFit/>
          </a:bodyPr>
          <a:lstStyle/>
          <a:p>
            <a:r>
              <a:rPr lang="de-DE" sz="2400" b="1" dirty="0"/>
              <a:t>64 %</a:t>
            </a:r>
          </a:p>
        </p:txBody>
      </p:sp>
      <p:sp>
        <p:nvSpPr>
          <p:cNvPr id="7" name="Textfeld 6">
            <a:extLst>
              <a:ext uri="{FF2B5EF4-FFF2-40B4-BE49-F238E27FC236}">
                <a16:creationId xmlns:a16="http://schemas.microsoft.com/office/drawing/2014/main" id="{A35944EE-DF6B-494B-95AD-DBC78276CA96}"/>
              </a:ext>
            </a:extLst>
          </p:cNvPr>
          <p:cNvSpPr txBox="1"/>
          <p:nvPr/>
        </p:nvSpPr>
        <p:spPr>
          <a:xfrm>
            <a:off x="1300480" y="834311"/>
            <a:ext cx="6390640" cy="954107"/>
          </a:xfrm>
          <a:prstGeom prst="rect">
            <a:avLst/>
          </a:prstGeom>
          <a:noFill/>
        </p:spPr>
        <p:txBody>
          <a:bodyPr wrap="square">
            <a:spAutoFit/>
          </a:bodyPr>
          <a:lstStyle/>
          <a:p>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Umfrage</a:t>
            </a:r>
          </a:p>
          <a:p>
            <a:r>
              <a:rPr lang="de-DE" sz="24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Absenkung des allgemeinen Wahlalters 2022</a:t>
            </a:r>
            <a:endParaRPr lang="de-DE" sz="2400" dirty="0">
              <a:solidFill>
                <a:schemeClr val="accent1">
                  <a:lumMod val="75000"/>
                </a:schemeClr>
              </a:solidFill>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155674B3-6AD8-476B-876B-4D02BB980C22}"/>
              </a:ext>
            </a:extLst>
          </p:cNvPr>
          <p:cNvSpPr txBox="1"/>
          <p:nvPr/>
        </p:nvSpPr>
        <p:spPr>
          <a:xfrm>
            <a:off x="8046921" y="5094069"/>
            <a:ext cx="1879600" cy="646331"/>
          </a:xfrm>
          <a:prstGeom prst="rect">
            <a:avLst/>
          </a:prstGeom>
          <a:noFill/>
        </p:spPr>
        <p:txBody>
          <a:bodyPr wrap="square" rtlCol="0">
            <a:spAutoFit/>
          </a:bodyPr>
          <a:lstStyle/>
          <a:p>
            <a:pPr algn="ctr"/>
            <a:r>
              <a:rPr lang="de-DE" b="1" dirty="0">
                <a:latin typeface="Arial" panose="020B0604020202020204" pitchFamily="34" charset="0"/>
                <a:cs typeface="Arial" panose="020B0604020202020204" pitchFamily="34" charset="0"/>
              </a:rPr>
              <a:t>10 – 17 </a:t>
            </a:r>
          </a:p>
          <a:p>
            <a:pPr algn="ctr"/>
            <a:r>
              <a:rPr lang="de-DE" b="1" dirty="0">
                <a:latin typeface="Arial" panose="020B0604020202020204" pitchFamily="34" charset="0"/>
                <a:cs typeface="Arial" panose="020B0604020202020204" pitchFamily="34" charset="0"/>
              </a:rPr>
              <a:t>Jahre</a:t>
            </a:r>
          </a:p>
        </p:txBody>
      </p:sp>
      <p:sp>
        <p:nvSpPr>
          <p:cNvPr id="10" name="Rechteck 9">
            <a:extLst>
              <a:ext uri="{FF2B5EF4-FFF2-40B4-BE49-F238E27FC236}">
                <a16:creationId xmlns:a16="http://schemas.microsoft.com/office/drawing/2014/main" id="{40FF6F35-E839-4302-B893-3E4E6A716B8C}"/>
              </a:ext>
            </a:extLst>
          </p:cNvPr>
          <p:cNvSpPr/>
          <p:nvPr/>
        </p:nvSpPr>
        <p:spPr>
          <a:xfrm>
            <a:off x="9748721" y="2250083"/>
            <a:ext cx="640080" cy="27486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805FD12D-6103-44E9-A51C-AF4A5F7D2966}"/>
              </a:ext>
            </a:extLst>
          </p:cNvPr>
          <p:cNvSpPr txBox="1"/>
          <p:nvPr/>
        </p:nvSpPr>
        <p:spPr>
          <a:xfrm>
            <a:off x="9713161" y="1788418"/>
            <a:ext cx="802640" cy="461665"/>
          </a:xfrm>
          <a:prstGeom prst="rect">
            <a:avLst/>
          </a:prstGeom>
          <a:noFill/>
        </p:spPr>
        <p:txBody>
          <a:bodyPr wrap="square" rtlCol="0">
            <a:spAutoFit/>
          </a:bodyPr>
          <a:lstStyle/>
          <a:p>
            <a:r>
              <a:rPr lang="de-DE" sz="2400" b="1" dirty="0"/>
              <a:t>49 %</a:t>
            </a:r>
          </a:p>
        </p:txBody>
      </p:sp>
      <p:sp>
        <p:nvSpPr>
          <p:cNvPr id="12" name="Textfeld 11">
            <a:extLst>
              <a:ext uri="{FF2B5EF4-FFF2-40B4-BE49-F238E27FC236}">
                <a16:creationId xmlns:a16="http://schemas.microsoft.com/office/drawing/2014/main" id="{FD245992-59D4-43C9-8949-AA43835CC6E2}"/>
              </a:ext>
            </a:extLst>
          </p:cNvPr>
          <p:cNvSpPr txBox="1"/>
          <p:nvPr/>
        </p:nvSpPr>
        <p:spPr>
          <a:xfrm>
            <a:off x="9174681" y="5099764"/>
            <a:ext cx="1879600" cy="646331"/>
          </a:xfrm>
          <a:prstGeom prst="rect">
            <a:avLst/>
          </a:prstGeom>
          <a:noFill/>
        </p:spPr>
        <p:txBody>
          <a:bodyPr wrap="square" rtlCol="0">
            <a:spAutoFit/>
          </a:bodyPr>
          <a:lstStyle/>
          <a:p>
            <a:pPr algn="ctr"/>
            <a:r>
              <a:rPr lang="de-DE" b="1" dirty="0">
                <a:latin typeface="Arial" panose="020B0604020202020204" pitchFamily="34" charset="0"/>
                <a:cs typeface="Arial" panose="020B0604020202020204" pitchFamily="34" charset="0"/>
              </a:rPr>
              <a:t>ab 18 </a:t>
            </a:r>
          </a:p>
          <a:p>
            <a:pPr algn="ctr"/>
            <a:r>
              <a:rPr lang="de-DE" b="1" dirty="0">
                <a:latin typeface="Arial" panose="020B0604020202020204" pitchFamily="34" charset="0"/>
                <a:cs typeface="Arial" panose="020B0604020202020204" pitchFamily="34" charset="0"/>
              </a:rPr>
              <a:t>Jahren</a:t>
            </a:r>
          </a:p>
        </p:txBody>
      </p:sp>
    </p:spTree>
    <p:extLst>
      <p:ext uri="{BB962C8B-B14F-4D97-AF65-F5344CB8AC3E}">
        <p14:creationId xmlns:p14="http://schemas.microsoft.com/office/powerpoint/2010/main" val="245400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66BAD87C-A462-49DE-9019-C2E09E0D7D17}"/>
              </a:ext>
            </a:extLst>
          </p:cNvPr>
          <p:cNvPicPr>
            <a:picLocks noChangeAspect="1"/>
          </p:cNvPicPr>
          <p:nvPr/>
        </p:nvPicPr>
        <p:blipFill rotWithShape="1">
          <a:blip r:embed="rId2">
            <a:extLst>
              <a:ext uri="{28A0092B-C50C-407E-A947-70E740481C1C}">
                <a14:useLocalDpi xmlns:a14="http://schemas.microsoft.com/office/drawing/2010/main" val="0"/>
              </a:ext>
            </a:extLst>
          </a:blip>
          <a:srcRect t="7111" b="11852"/>
          <a:stretch/>
        </p:blipFill>
        <p:spPr>
          <a:xfrm>
            <a:off x="1261948" y="671143"/>
            <a:ext cx="4712131" cy="5515714"/>
          </a:xfrm>
          <a:prstGeom prst="rect">
            <a:avLst/>
          </a:prstGeom>
        </p:spPr>
      </p:pic>
      <p:sp>
        <p:nvSpPr>
          <p:cNvPr id="9" name="Textfeld 8">
            <a:extLst>
              <a:ext uri="{FF2B5EF4-FFF2-40B4-BE49-F238E27FC236}">
                <a16:creationId xmlns:a16="http://schemas.microsoft.com/office/drawing/2014/main" id="{6BA60920-7A51-4227-958D-5416590A4855}"/>
              </a:ext>
            </a:extLst>
          </p:cNvPr>
          <p:cNvSpPr txBox="1"/>
          <p:nvPr/>
        </p:nvSpPr>
        <p:spPr>
          <a:xfrm>
            <a:off x="6217923" y="1111346"/>
            <a:ext cx="5262880" cy="646331"/>
          </a:xfrm>
          <a:prstGeom prst="rect">
            <a:avLst/>
          </a:prstGeom>
          <a:noFill/>
        </p:spPr>
        <p:txBody>
          <a:bodyPr wrap="square" rtlCol="0">
            <a:spAutoFit/>
          </a:bodyPr>
          <a:lstStyle/>
          <a:p>
            <a:r>
              <a:rPr lang="de-DE" sz="2000" dirty="0"/>
              <a:t>Aktives Wahlrecht von Jugendlichen ab 16 Jahren</a:t>
            </a:r>
          </a:p>
          <a:p>
            <a:r>
              <a:rPr lang="de-DE" sz="1600" dirty="0"/>
              <a:t>(Stand August 2023)</a:t>
            </a:r>
          </a:p>
        </p:txBody>
      </p:sp>
      <p:sp>
        <p:nvSpPr>
          <p:cNvPr id="10" name="Textfeld 9">
            <a:extLst>
              <a:ext uri="{FF2B5EF4-FFF2-40B4-BE49-F238E27FC236}">
                <a16:creationId xmlns:a16="http://schemas.microsoft.com/office/drawing/2014/main" id="{C0710C50-DD0F-440C-9849-09283BBF3A71}"/>
              </a:ext>
            </a:extLst>
          </p:cNvPr>
          <p:cNvSpPr txBox="1"/>
          <p:nvPr/>
        </p:nvSpPr>
        <p:spPr>
          <a:xfrm>
            <a:off x="6217923" y="5672840"/>
            <a:ext cx="2387600" cy="338554"/>
          </a:xfrm>
          <a:prstGeom prst="rect">
            <a:avLst/>
          </a:prstGeom>
          <a:noFill/>
        </p:spPr>
        <p:txBody>
          <a:bodyPr wrap="square" rtlCol="0">
            <a:spAutoFit/>
          </a:bodyPr>
          <a:lstStyle/>
          <a:p>
            <a:r>
              <a:rPr lang="de-DE" sz="800" dirty="0"/>
              <a:t>Bildvorlage:</a:t>
            </a:r>
          </a:p>
          <a:p>
            <a:r>
              <a:rPr lang="de-DE" sz="800" dirty="0"/>
              <a:t>©istockphoto.com/iStock-1299484399</a:t>
            </a:r>
          </a:p>
        </p:txBody>
      </p:sp>
      <p:sp>
        <p:nvSpPr>
          <p:cNvPr id="2" name="Rechteck 1">
            <a:extLst>
              <a:ext uri="{FF2B5EF4-FFF2-40B4-BE49-F238E27FC236}">
                <a16:creationId xmlns:a16="http://schemas.microsoft.com/office/drawing/2014/main" id="{071D5107-87F9-4E55-89EB-4550A19BE52B}"/>
              </a:ext>
            </a:extLst>
          </p:cNvPr>
          <p:cNvSpPr/>
          <p:nvPr/>
        </p:nvSpPr>
        <p:spPr>
          <a:xfrm>
            <a:off x="6217923" y="1857626"/>
            <a:ext cx="6096000" cy="923330"/>
          </a:xfrm>
          <a:prstGeom prst="rect">
            <a:avLst/>
          </a:prstGeom>
        </p:spPr>
        <p:txBody>
          <a:bodyPr>
            <a:spAutoFit/>
          </a:bodyPr>
          <a:lstStyle/>
          <a:p>
            <a:pPr>
              <a:spcAft>
                <a:spcPts val="1000"/>
              </a:spcAft>
            </a:pPr>
            <a:r>
              <a:rPr lang="de-DE" dirty="0">
                <a:solidFill>
                  <a:srgbClr val="1F497D"/>
                </a:solidFill>
                <a:latin typeface="Arial" panose="020B0604020202020204" pitchFamily="34" charset="0"/>
                <a:ea typeface="Calibri" panose="020F0502020204030204" pitchFamily="34" charset="0"/>
                <a:cs typeface="Times New Roman" panose="02020603050405020304" pitchFamily="18" charset="0"/>
              </a:rPr>
              <a:t>In Deutschland können Jugendliche ab 16 bei der Europawahl wählen gehen. Dies trifft nicht auf die Bundestagswahl zu. </a:t>
            </a:r>
            <a:endParaRPr lang="de-DE" sz="2000" i="1"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1211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E788709-333A-4A79-8054-F22106992A71}"/>
              </a:ext>
            </a:extLst>
          </p:cNvPr>
          <p:cNvSpPr txBox="1"/>
          <p:nvPr/>
        </p:nvSpPr>
        <p:spPr>
          <a:xfrm rot="16200000">
            <a:off x="9830926" y="4157728"/>
            <a:ext cx="3444242" cy="584775"/>
          </a:xfrm>
          <a:prstGeom prst="rect">
            <a:avLst/>
          </a:prstGeom>
          <a:noFill/>
        </p:spPr>
        <p:txBody>
          <a:bodyPr wrap="square">
            <a:spAutoFit/>
          </a:bodyPr>
          <a:lstStyle/>
          <a:p>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Pro und Contra</a:t>
            </a:r>
            <a:endParaRPr lang="de-DE" sz="3200" dirty="0">
              <a:solidFill>
                <a:schemeClr val="accent1">
                  <a:lumMod val="75000"/>
                </a:schemeClr>
              </a:solidFill>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62833D15-17DC-4E6B-96F2-CCFE55422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566" y="685763"/>
            <a:ext cx="10292178" cy="5789350"/>
          </a:xfrm>
          <a:prstGeom prst="rect">
            <a:avLst/>
          </a:prstGeom>
        </p:spPr>
      </p:pic>
    </p:spTree>
    <p:extLst>
      <p:ext uri="{BB962C8B-B14F-4D97-AF65-F5344CB8AC3E}">
        <p14:creationId xmlns:p14="http://schemas.microsoft.com/office/powerpoint/2010/main" val="1276861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E1C7938-221C-4625-946A-6B5F2BD04926}"/>
              </a:ext>
            </a:extLst>
          </p:cNvPr>
          <p:cNvPicPr>
            <a:picLocks noChangeAspect="1" noChangeArrowheads="1"/>
          </p:cNvPicPr>
          <p:nvPr/>
        </p:nvPicPr>
        <p:blipFill>
          <a:blip r:embed="rId2"/>
          <a:stretch/>
        </p:blipFill>
        <p:spPr bwMode="auto">
          <a:xfrm>
            <a:off x="379626" y="136687"/>
            <a:ext cx="762984" cy="523189"/>
          </a:xfrm>
          <a:prstGeom prst="rect">
            <a:avLst/>
          </a:prstGeom>
          <a:noFill/>
        </p:spPr>
      </p:pic>
      <p:sp>
        <p:nvSpPr>
          <p:cNvPr id="14" name="Textfeld 13">
            <a:extLst>
              <a:ext uri="{FF2B5EF4-FFF2-40B4-BE49-F238E27FC236}">
                <a16:creationId xmlns:a16="http://schemas.microsoft.com/office/drawing/2014/main" id="{7233AED7-D23B-4F5B-A320-56164A425261}"/>
              </a:ext>
            </a:extLst>
          </p:cNvPr>
          <p:cNvSpPr txBox="1"/>
          <p:nvPr/>
        </p:nvSpPr>
        <p:spPr>
          <a:xfrm>
            <a:off x="4075895" y="1632634"/>
            <a:ext cx="4817473" cy="584775"/>
          </a:xfrm>
          <a:prstGeom prst="rect">
            <a:avLst/>
          </a:prstGeom>
          <a:noFill/>
        </p:spPr>
        <p:txBody>
          <a:bodyPr wrap="square">
            <a:spAutoFit/>
          </a:bodyPr>
          <a:lstStyle/>
          <a:p>
            <a:r>
              <a:rPr lang="de-DE" sz="3200" dirty="0">
                <a:solidFill>
                  <a:schemeClr val="accent1">
                    <a:lumMod val="75000"/>
                  </a:schemeClr>
                </a:solidFill>
                <a:latin typeface="Arial" panose="020B0604020202020204" pitchFamily="34" charset="0"/>
                <a:ea typeface="Gungsuh" panose="02030600000101010101" pitchFamily="18" charset="-127"/>
                <a:cs typeface="Arial" panose="020B0604020202020204" pitchFamily="34" charset="0"/>
              </a:rPr>
              <a:t>Zur Europawahl 2024…</a:t>
            </a:r>
            <a:endParaRPr lang="de-DE" sz="3200" dirty="0">
              <a:solidFill>
                <a:schemeClr val="accent1">
                  <a:lumMod val="75000"/>
                </a:schemeClr>
              </a:solidFill>
              <a:latin typeface="Arial" panose="020B0604020202020204" pitchFamily="34" charset="0"/>
              <a:cs typeface="Arial" panose="020B0604020202020204" pitchFamily="34" charset="0"/>
            </a:endParaRPr>
          </a:p>
        </p:txBody>
      </p:sp>
      <p:sp>
        <p:nvSpPr>
          <p:cNvPr id="16" name="Pfeil: nach links und rechts 15">
            <a:extLst>
              <a:ext uri="{FF2B5EF4-FFF2-40B4-BE49-F238E27FC236}">
                <a16:creationId xmlns:a16="http://schemas.microsoft.com/office/drawing/2014/main" id="{1DEFF9DB-0428-4690-A5B1-8CBB4BD704A6}"/>
              </a:ext>
            </a:extLst>
          </p:cNvPr>
          <p:cNvSpPr/>
          <p:nvPr/>
        </p:nvSpPr>
        <p:spPr>
          <a:xfrm>
            <a:off x="2119246" y="2380537"/>
            <a:ext cx="7641843" cy="1027245"/>
          </a:xfrm>
          <a:prstGeom prst="leftRightArrow">
            <a:avLst>
              <a:gd name="adj1" fmla="val 55622"/>
              <a:gd name="adj2" fmla="val 50000"/>
            </a:avLst>
          </a:prstGeom>
          <a:solidFill>
            <a:schemeClr val="accent1">
              <a:lumMod val="75000"/>
            </a:schemeClr>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pic>
        <p:nvPicPr>
          <p:cNvPr id="17" name="Grafik 16" descr="Schuhabdrücke mit einfarbiger Füllung">
            <a:extLst>
              <a:ext uri="{FF2B5EF4-FFF2-40B4-BE49-F238E27FC236}">
                <a16:creationId xmlns:a16="http://schemas.microsoft.com/office/drawing/2014/main" id="{47C3E938-9EF3-40B0-8E0E-EBC739A750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6519844" y="2665558"/>
            <a:ext cx="457200" cy="457200"/>
          </a:xfrm>
          <a:prstGeom prst="rect">
            <a:avLst/>
          </a:prstGeom>
        </p:spPr>
      </p:pic>
      <p:pic>
        <p:nvPicPr>
          <p:cNvPr id="18" name="Grafik 17" descr="Schuhabdrücke mit einfarbiger Füllung">
            <a:extLst>
              <a:ext uri="{FF2B5EF4-FFF2-40B4-BE49-F238E27FC236}">
                <a16:creationId xmlns:a16="http://schemas.microsoft.com/office/drawing/2014/main" id="{F9949272-1315-40CE-80AC-01E44B11B8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7303100" y="2665559"/>
            <a:ext cx="457200" cy="457200"/>
          </a:xfrm>
          <a:prstGeom prst="rect">
            <a:avLst/>
          </a:prstGeom>
        </p:spPr>
      </p:pic>
      <p:pic>
        <p:nvPicPr>
          <p:cNvPr id="19" name="Grafik 18" descr="Schuhabdrücke mit einfarbiger Füllung">
            <a:extLst>
              <a:ext uri="{FF2B5EF4-FFF2-40B4-BE49-F238E27FC236}">
                <a16:creationId xmlns:a16="http://schemas.microsoft.com/office/drawing/2014/main" id="{47380000-37DF-4E80-9A77-CCC6913AC6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7929948" y="2665558"/>
            <a:ext cx="457200" cy="457200"/>
          </a:xfrm>
          <a:prstGeom prst="rect">
            <a:avLst/>
          </a:prstGeom>
        </p:spPr>
      </p:pic>
      <p:pic>
        <p:nvPicPr>
          <p:cNvPr id="20" name="Grafik 19" descr="Schuhabdrücke mit einfarbiger Füllung">
            <a:extLst>
              <a:ext uri="{FF2B5EF4-FFF2-40B4-BE49-F238E27FC236}">
                <a16:creationId xmlns:a16="http://schemas.microsoft.com/office/drawing/2014/main" id="{DEEC8F94-38C9-4CE8-B01A-AB1C685F0D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8582061" y="2665558"/>
            <a:ext cx="457200" cy="457200"/>
          </a:xfrm>
          <a:prstGeom prst="rect">
            <a:avLst/>
          </a:prstGeom>
        </p:spPr>
      </p:pic>
      <p:pic>
        <p:nvPicPr>
          <p:cNvPr id="21" name="Grafik 20" descr="Schuhabdrücke mit einfarbiger Füllung">
            <a:extLst>
              <a:ext uri="{FF2B5EF4-FFF2-40B4-BE49-F238E27FC236}">
                <a16:creationId xmlns:a16="http://schemas.microsoft.com/office/drawing/2014/main" id="{F9D76A93-3F80-4253-833A-CC9FB32077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2774135" y="2664321"/>
            <a:ext cx="457200" cy="457200"/>
          </a:xfrm>
          <a:prstGeom prst="rect">
            <a:avLst/>
          </a:prstGeom>
        </p:spPr>
      </p:pic>
      <p:pic>
        <p:nvPicPr>
          <p:cNvPr id="22" name="Grafik 21" descr="Schuhabdrücke mit einfarbiger Füllung">
            <a:extLst>
              <a:ext uri="{FF2B5EF4-FFF2-40B4-BE49-F238E27FC236}">
                <a16:creationId xmlns:a16="http://schemas.microsoft.com/office/drawing/2014/main" id="{CE0578D0-8E78-419B-A9C8-9A1290957D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3426248" y="2664321"/>
            <a:ext cx="457200" cy="457200"/>
          </a:xfrm>
          <a:prstGeom prst="rect">
            <a:avLst/>
          </a:prstGeom>
        </p:spPr>
      </p:pic>
      <p:pic>
        <p:nvPicPr>
          <p:cNvPr id="23" name="Grafik 22" descr="Schuhabdrücke mit einfarbiger Füllung">
            <a:extLst>
              <a:ext uri="{FF2B5EF4-FFF2-40B4-BE49-F238E27FC236}">
                <a16:creationId xmlns:a16="http://schemas.microsoft.com/office/drawing/2014/main" id="{1D228C04-9528-4238-A181-4B44546B77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4053096" y="2664320"/>
            <a:ext cx="457200" cy="457200"/>
          </a:xfrm>
          <a:prstGeom prst="rect">
            <a:avLst/>
          </a:prstGeom>
        </p:spPr>
      </p:pic>
      <p:pic>
        <p:nvPicPr>
          <p:cNvPr id="24" name="Grafik 23" descr="Schuhabdrücke mit einfarbiger Füllung">
            <a:extLst>
              <a:ext uri="{FF2B5EF4-FFF2-40B4-BE49-F238E27FC236}">
                <a16:creationId xmlns:a16="http://schemas.microsoft.com/office/drawing/2014/main" id="{9E75E279-B5D7-4FC7-A33E-21BE42C43F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4705209" y="2664320"/>
            <a:ext cx="457200" cy="457200"/>
          </a:xfrm>
          <a:prstGeom prst="rect">
            <a:avLst/>
          </a:prstGeom>
        </p:spPr>
      </p:pic>
      <p:pic>
        <p:nvPicPr>
          <p:cNvPr id="25" name="Grafik 24" descr="Schuhabdrücke mit einfarbiger Füllung">
            <a:extLst>
              <a:ext uri="{FF2B5EF4-FFF2-40B4-BE49-F238E27FC236}">
                <a16:creationId xmlns:a16="http://schemas.microsoft.com/office/drawing/2014/main" id="{92B363F8-6F16-41D1-86CE-A5DE8F7179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599109" y="2657130"/>
            <a:ext cx="457200" cy="457200"/>
          </a:xfrm>
          <a:prstGeom prst="rect">
            <a:avLst/>
          </a:prstGeom>
        </p:spPr>
      </p:pic>
      <p:sp>
        <p:nvSpPr>
          <p:cNvPr id="26" name="Textfeld 25">
            <a:extLst>
              <a:ext uri="{FF2B5EF4-FFF2-40B4-BE49-F238E27FC236}">
                <a16:creationId xmlns:a16="http://schemas.microsoft.com/office/drawing/2014/main" id="{7DF3D223-69EC-48A9-98CF-7FC3D7E3D01D}"/>
              </a:ext>
            </a:extLst>
          </p:cNvPr>
          <p:cNvSpPr txBox="1"/>
          <p:nvPr/>
        </p:nvSpPr>
        <p:spPr>
          <a:xfrm>
            <a:off x="327974" y="3691565"/>
            <a:ext cx="2520000" cy="694315"/>
          </a:xfrm>
          <a:prstGeom prst="wedgeRectCallout">
            <a:avLst>
              <a:gd name="adj1" fmla="val -9116"/>
              <a:gd name="adj2" fmla="val -87032"/>
            </a:avLst>
          </a:prstGeom>
          <a:solidFill>
            <a:schemeClr val="bg1">
              <a:lumMod val="9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solidFill>
              </a:rPr>
              <a:t>…gehe ich auf jeden Fall wählen!</a:t>
            </a:r>
          </a:p>
        </p:txBody>
      </p:sp>
      <p:sp>
        <p:nvSpPr>
          <p:cNvPr id="27" name="Textfeld 26">
            <a:extLst>
              <a:ext uri="{FF2B5EF4-FFF2-40B4-BE49-F238E27FC236}">
                <a16:creationId xmlns:a16="http://schemas.microsoft.com/office/drawing/2014/main" id="{F05D23EC-E951-4F2B-AB6C-10BC3978196F}"/>
              </a:ext>
            </a:extLst>
          </p:cNvPr>
          <p:cNvSpPr txBox="1"/>
          <p:nvPr/>
        </p:nvSpPr>
        <p:spPr>
          <a:xfrm>
            <a:off x="9344026" y="3524906"/>
            <a:ext cx="2520000" cy="704194"/>
          </a:xfrm>
          <a:prstGeom prst="wedgeRectCallout">
            <a:avLst>
              <a:gd name="adj1" fmla="val -6470"/>
              <a:gd name="adj2" fmla="val -78171"/>
            </a:avLst>
          </a:prstGeom>
          <a:solidFill>
            <a:schemeClr val="bg1">
              <a:lumMod val="9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solidFill>
              </a:rPr>
              <a:t>…gehe ich nicht wählen!</a:t>
            </a:r>
          </a:p>
        </p:txBody>
      </p:sp>
      <p:pic>
        <p:nvPicPr>
          <p:cNvPr id="28" name="Grafik 27" descr="Schuhabdrücke mit einfarbiger Füllung">
            <a:extLst>
              <a:ext uri="{FF2B5EF4-FFF2-40B4-BE49-F238E27FC236}">
                <a16:creationId xmlns:a16="http://schemas.microsoft.com/office/drawing/2014/main" id="{E4C80648-EBDF-4D7A-BB3D-F57C70181D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0101902" y="2633562"/>
            <a:ext cx="457200" cy="457200"/>
          </a:xfrm>
          <a:prstGeom prst="rect">
            <a:avLst/>
          </a:prstGeom>
        </p:spPr>
      </p:pic>
      <p:sp>
        <p:nvSpPr>
          <p:cNvPr id="29" name="Textfeld 28">
            <a:extLst>
              <a:ext uri="{FF2B5EF4-FFF2-40B4-BE49-F238E27FC236}">
                <a16:creationId xmlns:a16="http://schemas.microsoft.com/office/drawing/2014/main" id="{CED6F981-043C-4183-B16C-9D8178096D33}"/>
              </a:ext>
            </a:extLst>
          </p:cNvPr>
          <p:cNvSpPr txBox="1"/>
          <p:nvPr/>
        </p:nvSpPr>
        <p:spPr>
          <a:xfrm>
            <a:off x="4933809" y="3734045"/>
            <a:ext cx="2520000" cy="694315"/>
          </a:xfrm>
          <a:prstGeom prst="wedgeRectCallout">
            <a:avLst>
              <a:gd name="adj1" fmla="val 1846"/>
              <a:gd name="adj2" fmla="val -88404"/>
            </a:avLst>
          </a:prstGeom>
          <a:solidFill>
            <a:schemeClr val="bg1">
              <a:lumMod val="9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solidFill>
              </a:rPr>
              <a:t>…gehe ich vielleicht wählen!</a:t>
            </a:r>
          </a:p>
        </p:txBody>
      </p:sp>
      <p:pic>
        <p:nvPicPr>
          <p:cNvPr id="30" name="Grafik 29" descr="Schuhabdrücke mit einfarbiger Füllung">
            <a:extLst>
              <a:ext uri="{FF2B5EF4-FFF2-40B4-BE49-F238E27FC236}">
                <a16:creationId xmlns:a16="http://schemas.microsoft.com/office/drawing/2014/main" id="{ED49BB53-C82E-4BAF-A104-9D61EB0F61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297485" y="2633562"/>
            <a:ext cx="457200" cy="457200"/>
          </a:xfrm>
          <a:prstGeom prst="rect">
            <a:avLst/>
          </a:prstGeom>
        </p:spPr>
      </p:pic>
      <p:grpSp>
        <p:nvGrpSpPr>
          <p:cNvPr id="3" name="Gruppieren 2">
            <a:extLst>
              <a:ext uri="{FF2B5EF4-FFF2-40B4-BE49-F238E27FC236}">
                <a16:creationId xmlns:a16="http://schemas.microsoft.com/office/drawing/2014/main" id="{2F160BF3-6F87-455F-9056-B1B5C19DDFCB}"/>
              </a:ext>
            </a:extLst>
          </p:cNvPr>
          <p:cNvGrpSpPr/>
          <p:nvPr/>
        </p:nvGrpSpPr>
        <p:grpSpPr>
          <a:xfrm>
            <a:off x="125967" y="6046688"/>
            <a:ext cx="12380290" cy="1052733"/>
            <a:chOff x="125967" y="6046688"/>
            <a:chExt cx="12380290" cy="1052733"/>
          </a:xfrm>
        </p:grpSpPr>
        <p:pic>
          <p:nvPicPr>
            <p:cNvPr id="31" name="Grafik 30" descr="Ein Pinselstrich">
              <a:extLst>
                <a:ext uri="{FF2B5EF4-FFF2-40B4-BE49-F238E27FC236}">
                  <a16:creationId xmlns:a16="http://schemas.microsoft.com/office/drawing/2014/main" id="{729ABCBB-A38D-4832-BDEC-BAD67D0A3E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6299" y="6072176"/>
              <a:ext cx="5580963" cy="1027245"/>
            </a:xfrm>
            <a:prstGeom prst="rect">
              <a:avLst/>
            </a:prstGeom>
          </p:spPr>
        </p:pic>
        <p:sp>
          <p:nvSpPr>
            <p:cNvPr id="32" name="Date Placeholder 3">
              <a:extLst>
                <a:ext uri="{FF2B5EF4-FFF2-40B4-BE49-F238E27FC236}">
                  <a16:creationId xmlns:a16="http://schemas.microsoft.com/office/drawing/2014/main" id="{4700F3B4-1798-4078-A2FA-619D8E2CEF2A}"/>
                </a:ext>
              </a:extLst>
            </p:cNvPr>
            <p:cNvSpPr txBox="1">
              <a:spLocks/>
            </p:cNvSpPr>
            <p:nvPr/>
          </p:nvSpPr>
          <p:spPr>
            <a:xfrm>
              <a:off x="9768894" y="6314492"/>
              <a:ext cx="2737363"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8C98C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b="0" dirty="0">
                  <a:solidFill>
                    <a:schemeClr val="accent1">
                      <a:lumMod val="75000"/>
                    </a:schemeClr>
                  </a:solidFill>
                  <a:latin typeface="Arial" panose="020B0604020202020204" pitchFamily="34" charset="0"/>
                  <a:cs typeface="Arial" panose="020B0604020202020204" pitchFamily="34" charset="0"/>
                </a:rPr>
                <a:t>Arbeitskreis Politische Bildung </a:t>
              </a:r>
            </a:p>
          </p:txBody>
        </p:sp>
        <p:sp>
          <p:nvSpPr>
            <p:cNvPr id="33" name="Slide Number Placeholder 5">
              <a:extLst>
                <a:ext uri="{FF2B5EF4-FFF2-40B4-BE49-F238E27FC236}">
                  <a16:creationId xmlns:a16="http://schemas.microsoft.com/office/drawing/2014/main" id="{95DEBA91-EC70-44C0-B785-EC93B3EFDC7A}"/>
                </a:ext>
              </a:extLst>
            </p:cNvPr>
            <p:cNvSpPr txBox="1">
              <a:spLocks/>
            </p:cNvSpPr>
            <p:nvPr/>
          </p:nvSpPr>
          <p:spPr>
            <a:xfrm>
              <a:off x="3549164" y="6399870"/>
              <a:ext cx="4275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8C98C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100" b="0" kern="100" dirty="0">
                  <a:solidFill>
                    <a:schemeClr val="bg1"/>
                  </a:solidFill>
                  <a:latin typeface="Arial" panose="020B0604020202020204" pitchFamily="34" charset="0"/>
                  <a:ea typeface="Calibri" panose="020F0502020204030204" pitchFamily="34" charset="0"/>
                  <a:cs typeface="Arial" panose="020B0604020202020204" pitchFamily="34" charset="0"/>
                </a:rPr>
                <a:t>www.politischebildung.schule.bayern.de</a:t>
              </a:r>
            </a:p>
          </p:txBody>
        </p:sp>
        <p:pic>
          <p:nvPicPr>
            <p:cNvPr id="34" name="Grafik 33" descr="Ein Pinselstrich">
              <a:extLst>
                <a:ext uri="{FF2B5EF4-FFF2-40B4-BE49-F238E27FC236}">
                  <a16:creationId xmlns:a16="http://schemas.microsoft.com/office/drawing/2014/main" id="{83B5514F-E634-47EC-99BC-7C9960FDC5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5967" y="6046688"/>
              <a:ext cx="3912633" cy="902125"/>
            </a:xfrm>
            <a:prstGeom prst="rect">
              <a:avLst/>
            </a:prstGeom>
          </p:spPr>
        </p:pic>
      </p:grpSp>
      <p:pic>
        <p:nvPicPr>
          <p:cNvPr id="37" name="Grafik 36">
            <a:extLst>
              <a:ext uri="{FF2B5EF4-FFF2-40B4-BE49-F238E27FC236}">
                <a16:creationId xmlns:a16="http://schemas.microsoft.com/office/drawing/2014/main" id="{B68D9DB1-20FD-452E-B363-344C1326BE1F}"/>
              </a:ext>
            </a:extLst>
          </p:cNvPr>
          <p:cNvPicPr>
            <a:picLocks noChangeAspect="1"/>
          </p:cNvPicPr>
          <p:nvPr/>
        </p:nvPicPr>
        <p:blipFill rotWithShape="1">
          <a:blip r:embed="rId11">
            <a:extLst>
              <a:ext uri="{28A0092B-C50C-407E-A947-70E740481C1C}">
                <a14:useLocalDpi xmlns:a14="http://schemas.microsoft.com/office/drawing/2010/main" val="0"/>
              </a:ext>
            </a:extLst>
          </a:blip>
          <a:srcRect b="20261"/>
          <a:stretch/>
        </p:blipFill>
        <p:spPr>
          <a:xfrm>
            <a:off x="5421491" y="892877"/>
            <a:ext cx="1712930" cy="803517"/>
          </a:xfrm>
          <a:prstGeom prst="rect">
            <a:avLst/>
          </a:prstGeom>
        </p:spPr>
      </p:pic>
    </p:spTree>
    <p:extLst>
      <p:ext uri="{BB962C8B-B14F-4D97-AF65-F5344CB8AC3E}">
        <p14:creationId xmlns:p14="http://schemas.microsoft.com/office/powerpoint/2010/main" val="775135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7947B64-0309-43BC-B851-3E2F796D738A}"/>
              </a:ext>
            </a:extLst>
          </p:cNvPr>
          <p:cNvSpPr txBox="1"/>
          <p:nvPr/>
        </p:nvSpPr>
        <p:spPr>
          <a:xfrm>
            <a:off x="1553497" y="2879948"/>
            <a:ext cx="9311148" cy="461665"/>
          </a:xfrm>
          <a:prstGeom prst="rect">
            <a:avLst/>
          </a:prstGeom>
          <a:noFill/>
        </p:spPr>
        <p:txBody>
          <a:bodyPr wrap="square" rtlCol="0">
            <a:spAutoFit/>
          </a:bodyPr>
          <a:lstStyle/>
          <a:p>
            <a:pPr algn="ctr"/>
            <a:r>
              <a:rPr lang="de-DE" sz="2400" dirty="0">
                <a:latin typeface="Arial" panose="020B0604020202020204" pitchFamily="34" charset="0"/>
                <a:cs typeface="Arial" panose="020B0604020202020204" pitchFamily="34" charset="0"/>
              </a:rPr>
              <a:t>Erstellt im Arbeitskreis Politische Bildung.</a:t>
            </a:r>
          </a:p>
        </p:txBody>
      </p:sp>
      <p:pic>
        <p:nvPicPr>
          <p:cNvPr id="4" name="Grafik 3">
            <a:extLst>
              <a:ext uri="{FF2B5EF4-FFF2-40B4-BE49-F238E27FC236}">
                <a16:creationId xmlns:a16="http://schemas.microsoft.com/office/drawing/2014/main" id="{C57A060D-7E93-4454-97CE-8B337ED98A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4313" y="3516388"/>
            <a:ext cx="4876800" cy="1257300"/>
          </a:xfrm>
          <a:prstGeom prst="rect">
            <a:avLst/>
          </a:prstGeom>
        </p:spPr>
      </p:pic>
    </p:spTree>
    <p:extLst>
      <p:ext uri="{BB962C8B-B14F-4D97-AF65-F5344CB8AC3E}">
        <p14:creationId xmlns:p14="http://schemas.microsoft.com/office/powerpoint/2010/main" val="4136235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AEA5E64-E3B7-470A-88DB-C20B55A44439}"/>
              </a:ext>
            </a:extLst>
          </p:cNvPr>
          <p:cNvSpPr txBox="1"/>
          <p:nvPr/>
        </p:nvSpPr>
        <p:spPr>
          <a:xfrm>
            <a:off x="943897" y="1032388"/>
            <a:ext cx="9409471"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Bildnachweis</a:t>
            </a:r>
          </a:p>
        </p:txBody>
      </p:sp>
      <p:sp>
        <p:nvSpPr>
          <p:cNvPr id="3" name="Textfeld 2">
            <a:extLst>
              <a:ext uri="{FF2B5EF4-FFF2-40B4-BE49-F238E27FC236}">
                <a16:creationId xmlns:a16="http://schemas.microsoft.com/office/drawing/2014/main" id="{7017EA55-8BCA-416E-B04C-7CDE1032FDF8}"/>
              </a:ext>
            </a:extLst>
          </p:cNvPr>
          <p:cNvSpPr txBox="1"/>
          <p:nvPr/>
        </p:nvSpPr>
        <p:spPr>
          <a:xfrm>
            <a:off x="943897" y="1509253"/>
            <a:ext cx="9409471" cy="1169551"/>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1 Europaflagge, istockphoto.com – Bild-Nr. iStock-932091474</a:t>
            </a:r>
          </a:p>
          <a:p>
            <a:r>
              <a:rPr lang="de-DE" sz="1400" dirty="0">
                <a:latin typeface="Arial" panose="020B0604020202020204" pitchFamily="34" charset="0"/>
                <a:cs typeface="Arial" panose="020B0604020202020204" pitchFamily="34" charset="0"/>
              </a:rPr>
              <a:t>Folie 2 Bild, ©istockphoto.com/iStock-1345174264</a:t>
            </a:r>
          </a:p>
          <a:p>
            <a:r>
              <a:rPr lang="de-DE" sz="1400" dirty="0">
                <a:latin typeface="Arial" panose="020B0604020202020204" pitchFamily="34" charset="0"/>
                <a:cs typeface="Arial" panose="020B0604020202020204" pitchFamily="34" charset="0"/>
              </a:rPr>
              <a:t>Folie 2 Statistik, Shell Jugendstudie 2019</a:t>
            </a:r>
          </a:p>
          <a:p>
            <a:r>
              <a:rPr lang="de-DE" sz="1400" dirty="0">
                <a:latin typeface="Arial" panose="020B0604020202020204" pitchFamily="34" charset="0"/>
                <a:cs typeface="Arial" panose="020B0604020202020204" pitchFamily="34" charset="0"/>
              </a:rPr>
              <a:t>Folie 4 Bildvorlage Bundesländer in Deutschland, istockphoto.com/iStock-1299484399</a:t>
            </a:r>
          </a:p>
          <a:p>
            <a:endParaRPr lang="de-DE" sz="1400" dirty="0">
              <a:latin typeface="Arial" panose="020B0604020202020204" pitchFamily="34" charset="0"/>
              <a:cs typeface="Arial" panose="020B0604020202020204" pitchFamily="34" charset="0"/>
            </a:endParaRPr>
          </a:p>
        </p:txBody>
      </p:sp>
      <p:sp>
        <p:nvSpPr>
          <p:cNvPr id="4" name="Rechteck 3">
            <a:extLst>
              <a:ext uri="{FF2B5EF4-FFF2-40B4-BE49-F238E27FC236}">
                <a16:creationId xmlns:a16="http://schemas.microsoft.com/office/drawing/2014/main" id="{F590EA6B-BE6F-4FB6-A226-913B168DE9ED}"/>
              </a:ext>
            </a:extLst>
          </p:cNvPr>
          <p:cNvSpPr/>
          <p:nvPr/>
        </p:nvSpPr>
        <p:spPr>
          <a:xfrm>
            <a:off x="943897" y="3352489"/>
            <a:ext cx="19415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Quellennachweis</a:t>
            </a:r>
          </a:p>
        </p:txBody>
      </p:sp>
      <p:sp>
        <p:nvSpPr>
          <p:cNvPr id="5" name="Textfeld 4">
            <a:extLst>
              <a:ext uri="{FF2B5EF4-FFF2-40B4-BE49-F238E27FC236}">
                <a16:creationId xmlns:a16="http://schemas.microsoft.com/office/drawing/2014/main" id="{CD16646D-E966-4BA0-A5FC-148095DB6F2B}"/>
              </a:ext>
            </a:extLst>
          </p:cNvPr>
          <p:cNvSpPr txBox="1"/>
          <p:nvPr/>
        </p:nvSpPr>
        <p:spPr>
          <a:xfrm>
            <a:off x="943897" y="3903406"/>
            <a:ext cx="10677832"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Shell Jugendstudie, in: </a:t>
            </a:r>
            <a:r>
              <a:rPr lang="de-DE" sz="1400" dirty="0">
                <a:latin typeface="Arial" panose="020B0604020202020204" pitchFamily="34" charset="0"/>
                <a:cs typeface="Arial" panose="020B0604020202020204" pitchFamily="34" charset="0"/>
                <a:hlinkClick r:id="rId2"/>
              </a:rPr>
              <a:t>https://www.shell.de/ueber-uns/initiativen/shell-jugendstudie.html</a:t>
            </a:r>
            <a:r>
              <a:rPr lang="de-DE" sz="1400" dirty="0">
                <a:latin typeface="Arial" panose="020B0604020202020204" pitchFamily="34" charset="0"/>
                <a:cs typeface="Arial" panose="020B0604020202020204" pitchFamily="34" charset="0"/>
              </a:rPr>
              <a:t>, DL vom 20.08.2023</a:t>
            </a:r>
          </a:p>
          <a:p>
            <a:r>
              <a:rPr lang="de-DE" sz="1400" dirty="0">
                <a:latin typeface="Arial" panose="020B0604020202020204" pitchFamily="34" charset="0"/>
                <a:cs typeface="Arial" panose="020B0604020202020204" pitchFamily="34" charset="0"/>
              </a:rPr>
              <a:t>Befragung Statista, in: Statista </a:t>
            </a:r>
            <a:r>
              <a:rPr lang="de-DE" sz="1400" dirty="0">
                <a:latin typeface="Arial" panose="020B0604020202020204" pitchFamily="34" charset="0"/>
                <a:cs typeface="Arial" panose="020B0604020202020204" pitchFamily="34" charset="0"/>
                <a:hlinkClick r:id="rId3"/>
              </a:rPr>
              <a:t>https://de.statista.com/statistik/daten/studie/1320859/umfrage/absenkung-des-allgemeinen-wahlalters/</a:t>
            </a:r>
            <a:r>
              <a:rPr lang="de-DE" sz="1400" dirty="0">
                <a:latin typeface="Arial" panose="020B0604020202020204" pitchFamily="34" charset="0"/>
                <a:cs typeface="Arial" panose="020B0604020202020204" pitchFamily="34" charset="0"/>
              </a:rPr>
              <a:t>, DL vom 20.08.2023</a:t>
            </a:r>
          </a:p>
        </p:txBody>
      </p:sp>
    </p:spTree>
    <p:extLst>
      <p:ext uri="{BB962C8B-B14F-4D97-AF65-F5344CB8AC3E}">
        <p14:creationId xmlns:p14="http://schemas.microsoft.com/office/powerpoint/2010/main" val="163179911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496</Words>
  <Application>Microsoft Office PowerPoint</Application>
  <PresentationFormat>Breitbild</PresentationFormat>
  <Paragraphs>44</Paragraphs>
  <Slides>8</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Gungsuh</vt:lpstr>
      <vt:lpstr>Arial</vt:lpstr>
      <vt:lpstr>Calibri</vt:lpstr>
      <vt:lpstr>Calibri Light</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Weber, Alexandra</dc:creator>
  <cp:lastModifiedBy>Weber, Alexandra</cp:lastModifiedBy>
  <cp:revision>109</cp:revision>
  <dcterms:created xsi:type="dcterms:W3CDTF">2023-08-10T15:04:25Z</dcterms:created>
  <dcterms:modified xsi:type="dcterms:W3CDTF">2023-11-13T08:04:27Z</dcterms:modified>
</cp:coreProperties>
</file>