
<file path=[Content_Types].xml><?xml version="1.0" encoding="utf-8"?>
<Types xmlns="http://schemas.openxmlformats.org/package/2006/content-types">
  <Default Extension="png" ContentType="image/png"/>
  <Default Extension="svg" ContentType="image/svg+xml"/>
  <Default Extension="jpeg" ContentType="image/jpeg"/>
  <Default Extension="m4a" ContentType="audio/mp4"/>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8" r:id="rId2"/>
    <p:sldId id="259" r:id="rId3"/>
    <p:sldId id="260" r:id="rId4"/>
    <p:sldId id="264" r:id="rId5"/>
    <p:sldId id="266" r:id="rId6"/>
    <p:sldId id="261" r:id="rId7"/>
    <p:sldId id="262" r:id="rId8"/>
    <p:sldId id="268" r:id="rId9"/>
    <p:sldId id="269" r:id="rId10"/>
    <p:sldId id="270" r:id="rId11"/>
    <p:sldId id="271" r:id="rId12"/>
    <p:sldId id="272" r:id="rId13"/>
    <p:sldId id="263" r:id="rId14"/>
    <p:sldId id="273" r:id="rId15"/>
    <p:sldId id="274" r:id="rId16"/>
  </p:sldIdLst>
  <p:sldSz cx="12192000" cy="6858000"/>
  <p:notesSz cx="6858000" cy="91440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Standardabschnitt" id="{4E68E020-7415-4B0F-8E5A-107AB05985CB}">
          <p14:sldIdLst>
            <p14:sldId id="258"/>
            <p14:sldId id="259"/>
            <p14:sldId id="260"/>
            <p14:sldId id="264"/>
            <p14:sldId id="266"/>
            <p14:sldId id="261"/>
            <p14:sldId id="262"/>
            <p14:sldId id="268"/>
            <p14:sldId id="269"/>
            <p14:sldId id="270"/>
            <p14:sldId id="271"/>
            <p14:sldId id="272"/>
            <p14:sldId id="263"/>
            <p14:sldId id="273"/>
            <p14:sldId id="274"/>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 uri="{1BD7E111-0CB8-44D6-8891-C1BB2F81B7CC}">
      <p1710:readonlyRecommended xmlns:p1710="http://schemas.microsoft.com/office/powerpoint/2017/10/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114" d="100"/>
          <a:sy n="114" d="100"/>
        </p:scale>
        <p:origin x="162" y="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svg"/><Relationship Id="rId5" Type="http://schemas.openxmlformats.org/officeDocument/2006/relationships/image" Target="../media/image4.png"/><Relationship Id="rId4" Type="http://schemas.openxmlformats.org/officeDocument/2006/relationships/image" Target="../media/image3.sv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D3B1E42-47F9-4D94-B21A-BEAE24F16D10}"/>
              </a:ext>
            </a:extLst>
          </p:cNvPr>
          <p:cNvSpPr>
            <a:spLocks noGrp="1"/>
          </p:cNvSpPr>
          <p:nvPr>
            <p:ph type="ctrTitle"/>
          </p:nvPr>
        </p:nvSpPr>
        <p:spPr>
          <a:xfrm>
            <a:off x="1524000" y="1122363"/>
            <a:ext cx="9144000" cy="2387600"/>
          </a:xfrm>
        </p:spPr>
        <p:txBody>
          <a:bodyPr anchor="b"/>
          <a:lstStyle>
            <a:lvl1pPr algn="ctr">
              <a:defRPr sz="6000"/>
            </a:lvl1pPr>
          </a:lstStyle>
          <a:p>
            <a:r>
              <a:rPr lang="de-DE"/>
              <a:t>Mastertitelformat bearbeiten</a:t>
            </a:r>
          </a:p>
        </p:txBody>
      </p:sp>
      <p:sp>
        <p:nvSpPr>
          <p:cNvPr id="3" name="Untertitel 2">
            <a:extLst>
              <a:ext uri="{FF2B5EF4-FFF2-40B4-BE49-F238E27FC236}">
                <a16:creationId xmlns:a16="http://schemas.microsoft.com/office/drawing/2014/main" id="{C193BF8A-08C4-4CBF-B04E-6AF6EB4FB88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a:t>Master-Untertitelformat bearbeiten</a:t>
            </a:r>
          </a:p>
        </p:txBody>
      </p:sp>
      <p:sp>
        <p:nvSpPr>
          <p:cNvPr id="4" name="Datumsplatzhalter 3">
            <a:extLst>
              <a:ext uri="{FF2B5EF4-FFF2-40B4-BE49-F238E27FC236}">
                <a16:creationId xmlns:a16="http://schemas.microsoft.com/office/drawing/2014/main" id="{2458F097-3BD6-4630-9E4A-428409D63783}"/>
              </a:ext>
            </a:extLst>
          </p:cNvPr>
          <p:cNvSpPr>
            <a:spLocks noGrp="1"/>
          </p:cNvSpPr>
          <p:nvPr>
            <p:ph type="dt" sz="half" idx="10"/>
          </p:nvPr>
        </p:nvSpPr>
        <p:spPr/>
        <p:txBody>
          <a:bodyPr/>
          <a:lstStyle/>
          <a:p>
            <a:fld id="{18E69F4A-0E2A-4C84-B3D9-B935C3636952}" type="datetimeFigureOut">
              <a:rPr lang="de-DE" smtClean="0"/>
              <a:t>13.11.2023</a:t>
            </a:fld>
            <a:endParaRPr lang="de-DE"/>
          </a:p>
        </p:txBody>
      </p:sp>
      <p:sp>
        <p:nvSpPr>
          <p:cNvPr id="5" name="Fußzeilenplatzhalter 4">
            <a:extLst>
              <a:ext uri="{FF2B5EF4-FFF2-40B4-BE49-F238E27FC236}">
                <a16:creationId xmlns:a16="http://schemas.microsoft.com/office/drawing/2014/main" id="{1C2DEE5B-5A9D-4957-9526-F4BF40469C93}"/>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40525B71-52A6-4393-9A00-F6FA3E9E74E2}"/>
              </a:ext>
            </a:extLst>
          </p:cNvPr>
          <p:cNvSpPr>
            <a:spLocks noGrp="1"/>
          </p:cNvSpPr>
          <p:nvPr>
            <p:ph type="sldNum" sz="quarter" idx="12"/>
          </p:nvPr>
        </p:nvSpPr>
        <p:spPr/>
        <p:txBody>
          <a:bodyPr/>
          <a:lstStyle/>
          <a:p>
            <a:fld id="{263BE7C4-ADCD-4936-9C91-F9D322024154}" type="slidenum">
              <a:rPr lang="de-DE" smtClean="0"/>
              <a:t>‹Nr.›</a:t>
            </a:fld>
            <a:endParaRPr lang="de-DE"/>
          </a:p>
        </p:txBody>
      </p:sp>
    </p:spTree>
    <p:extLst>
      <p:ext uri="{BB962C8B-B14F-4D97-AF65-F5344CB8AC3E}">
        <p14:creationId xmlns:p14="http://schemas.microsoft.com/office/powerpoint/2010/main" val="234852233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4C1BF45-E87A-400A-B15B-BB1357F309E9}"/>
              </a:ext>
            </a:extLst>
          </p:cNvPr>
          <p:cNvSpPr>
            <a:spLocks noGrp="1"/>
          </p:cNvSpPr>
          <p:nvPr>
            <p:ph type="title"/>
          </p:nvPr>
        </p:nvSpPr>
        <p:spPr/>
        <p:txBody>
          <a:bodyPr/>
          <a:lstStyle/>
          <a:p>
            <a:r>
              <a:rPr lang="de-DE"/>
              <a:t>Mastertitelformat bearbeiten</a:t>
            </a:r>
          </a:p>
        </p:txBody>
      </p:sp>
      <p:sp>
        <p:nvSpPr>
          <p:cNvPr id="3" name="Vertikaler Textplatzhalter 2">
            <a:extLst>
              <a:ext uri="{FF2B5EF4-FFF2-40B4-BE49-F238E27FC236}">
                <a16:creationId xmlns:a16="http://schemas.microsoft.com/office/drawing/2014/main" id="{55069CBB-3303-42DF-BB78-F6AAF8283FEB}"/>
              </a:ext>
            </a:extLst>
          </p:cNvPr>
          <p:cNvSpPr>
            <a:spLocks noGrp="1"/>
          </p:cNvSpPr>
          <p:nvPr>
            <p:ph type="body" orient="vert" idx="1"/>
          </p:nvPr>
        </p:nvSpPr>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84144726-4784-4F7D-81A5-42100FF3C14F}"/>
              </a:ext>
            </a:extLst>
          </p:cNvPr>
          <p:cNvSpPr>
            <a:spLocks noGrp="1"/>
          </p:cNvSpPr>
          <p:nvPr>
            <p:ph type="dt" sz="half" idx="10"/>
          </p:nvPr>
        </p:nvSpPr>
        <p:spPr/>
        <p:txBody>
          <a:bodyPr/>
          <a:lstStyle/>
          <a:p>
            <a:fld id="{18E69F4A-0E2A-4C84-B3D9-B935C3636952}" type="datetimeFigureOut">
              <a:rPr lang="de-DE" smtClean="0"/>
              <a:t>13.11.2023</a:t>
            </a:fld>
            <a:endParaRPr lang="de-DE"/>
          </a:p>
        </p:txBody>
      </p:sp>
      <p:sp>
        <p:nvSpPr>
          <p:cNvPr id="5" name="Fußzeilenplatzhalter 4">
            <a:extLst>
              <a:ext uri="{FF2B5EF4-FFF2-40B4-BE49-F238E27FC236}">
                <a16:creationId xmlns:a16="http://schemas.microsoft.com/office/drawing/2014/main" id="{79B4D665-3C7C-41BC-B969-086A2753D39F}"/>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AD97A2EB-78AB-4F21-AC37-8DD20F4E0EC5}"/>
              </a:ext>
            </a:extLst>
          </p:cNvPr>
          <p:cNvSpPr>
            <a:spLocks noGrp="1"/>
          </p:cNvSpPr>
          <p:nvPr>
            <p:ph type="sldNum" sz="quarter" idx="12"/>
          </p:nvPr>
        </p:nvSpPr>
        <p:spPr/>
        <p:txBody>
          <a:bodyPr/>
          <a:lstStyle/>
          <a:p>
            <a:fld id="{263BE7C4-ADCD-4936-9C91-F9D322024154}" type="slidenum">
              <a:rPr lang="de-DE" smtClean="0"/>
              <a:t>‹Nr.›</a:t>
            </a:fld>
            <a:endParaRPr lang="de-DE"/>
          </a:p>
        </p:txBody>
      </p:sp>
    </p:spTree>
    <p:extLst>
      <p:ext uri="{BB962C8B-B14F-4D97-AF65-F5344CB8AC3E}">
        <p14:creationId xmlns:p14="http://schemas.microsoft.com/office/powerpoint/2010/main" val="267398034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a:extLst>
              <a:ext uri="{FF2B5EF4-FFF2-40B4-BE49-F238E27FC236}">
                <a16:creationId xmlns:a16="http://schemas.microsoft.com/office/drawing/2014/main" id="{958781B1-30C8-450D-9B91-7590CE51CA30}"/>
              </a:ext>
            </a:extLst>
          </p:cNvPr>
          <p:cNvSpPr>
            <a:spLocks noGrp="1"/>
          </p:cNvSpPr>
          <p:nvPr>
            <p:ph type="title" orient="vert"/>
          </p:nvPr>
        </p:nvSpPr>
        <p:spPr>
          <a:xfrm>
            <a:off x="8724900" y="365125"/>
            <a:ext cx="2628900" cy="5811838"/>
          </a:xfrm>
        </p:spPr>
        <p:txBody>
          <a:bodyPr vert="eaVert"/>
          <a:lstStyle/>
          <a:p>
            <a:r>
              <a:rPr lang="de-DE"/>
              <a:t>Mastertitelformat bearbeiten</a:t>
            </a:r>
          </a:p>
        </p:txBody>
      </p:sp>
      <p:sp>
        <p:nvSpPr>
          <p:cNvPr id="3" name="Vertikaler Textplatzhalter 2">
            <a:extLst>
              <a:ext uri="{FF2B5EF4-FFF2-40B4-BE49-F238E27FC236}">
                <a16:creationId xmlns:a16="http://schemas.microsoft.com/office/drawing/2014/main" id="{60BF82BB-926A-45C4-A8F4-3B1A82C728AD}"/>
              </a:ext>
            </a:extLst>
          </p:cNvPr>
          <p:cNvSpPr>
            <a:spLocks noGrp="1"/>
          </p:cNvSpPr>
          <p:nvPr>
            <p:ph type="body" orient="vert" idx="1"/>
          </p:nvPr>
        </p:nvSpPr>
        <p:spPr>
          <a:xfrm>
            <a:off x="838200" y="365125"/>
            <a:ext cx="7734300" cy="5811838"/>
          </a:xfrm>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2F23BE81-C1EA-423C-BDBC-D68863CBD1CE}"/>
              </a:ext>
            </a:extLst>
          </p:cNvPr>
          <p:cNvSpPr>
            <a:spLocks noGrp="1"/>
          </p:cNvSpPr>
          <p:nvPr>
            <p:ph type="dt" sz="half" idx="10"/>
          </p:nvPr>
        </p:nvSpPr>
        <p:spPr/>
        <p:txBody>
          <a:bodyPr/>
          <a:lstStyle/>
          <a:p>
            <a:fld id="{18E69F4A-0E2A-4C84-B3D9-B935C3636952}" type="datetimeFigureOut">
              <a:rPr lang="de-DE" smtClean="0"/>
              <a:t>13.11.2023</a:t>
            </a:fld>
            <a:endParaRPr lang="de-DE"/>
          </a:p>
        </p:txBody>
      </p:sp>
      <p:sp>
        <p:nvSpPr>
          <p:cNvPr id="5" name="Fußzeilenplatzhalter 4">
            <a:extLst>
              <a:ext uri="{FF2B5EF4-FFF2-40B4-BE49-F238E27FC236}">
                <a16:creationId xmlns:a16="http://schemas.microsoft.com/office/drawing/2014/main" id="{46815397-678B-4BFA-B3F4-DC5336993651}"/>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A70FC0E3-7291-41D8-BED4-2C380FF0A9C4}"/>
              </a:ext>
            </a:extLst>
          </p:cNvPr>
          <p:cNvSpPr>
            <a:spLocks noGrp="1"/>
          </p:cNvSpPr>
          <p:nvPr>
            <p:ph type="sldNum" sz="quarter" idx="12"/>
          </p:nvPr>
        </p:nvSpPr>
        <p:spPr/>
        <p:txBody>
          <a:bodyPr/>
          <a:lstStyle/>
          <a:p>
            <a:fld id="{263BE7C4-ADCD-4936-9C91-F9D322024154}" type="slidenum">
              <a:rPr lang="de-DE" smtClean="0"/>
              <a:t>‹Nr.›</a:t>
            </a:fld>
            <a:endParaRPr lang="de-DE"/>
          </a:p>
        </p:txBody>
      </p:sp>
    </p:spTree>
    <p:extLst>
      <p:ext uri="{BB962C8B-B14F-4D97-AF65-F5344CB8AC3E}">
        <p14:creationId xmlns:p14="http://schemas.microsoft.com/office/powerpoint/2010/main" val="21962724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D704D9A-2C88-4A5E-A576-FEEF6FDDEAB2}"/>
              </a:ext>
            </a:extLst>
          </p:cNvPr>
          <p:cNvSpPr>
            <a:spLocks noGrp="1"/>
          </p:cNvSpPr>
          <p:nvPr>
            <p:ph type="title"/>
          </p:nvPr>
        </p:nvSpPr>
        <p:spPr/>
        <p:txBody>
          <a:bodyPr/>
          <a:lstStyle/>
          <a:p>
            <a:r>
              <a:rPr lang="de-DE"/>
              <a:t>Mastertitelformat bearbeiten</a:t>
            </a:r>
          </a:p>
        </p:txBody>
      </p:sp>
      <p:sp>
        <p:nvSpPr>
          <p:cNvPr id="3" name="Inhaltsplatzhalter 2">
            <a:extLst>
              <a:ext uri="{FF2B5EF4-FFF2-40B4-BE49-F238E27FC236}">
                <a16:creationId xmlns:a16="http://schemas.microsoft.com/office/drawing/2014/main" id="{921C0ED6-713E-4DAE-AA10-0D80FC882000}"/>
              </a:ext>
            </a:extLst>
          </p:cNvPr>
          <p:cNvSpPr>
            <a:spLocks noGrp="1"/>
          </p:cNvSpPr>
          <p:nvPr>
            <p:ph idx="1"/>
          </p:nvPr>
        </p:nvSpPr>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3E0D96D3-8E13-442D-B55A-ABFC3F2E23EA}"/>
              </a:ext>
            </a:extLst>
          </p:cNvPr>
          <p:cNvSpPr>
            <a:spLocks noGrp="1"/>
          </p:cNvSpPr>
          <p:nvPr>
            <p:ph type="dt" sz="half" idx="10"/>
          </p:nvPr>
        </p:nvSpPr>
        <p:spPr/>
        <p:txBody>
          <a:bodyPr/>
          <a:lstStyle/>
          <a:p>
            <a:fld id="{18E69F4A-0E2A-4C84-B3D9-B935C3636952}" type="datetimeFigureOut">
              <a:rPr lang="de-DE" smtClean="0"/>
              <a:t>13.11.2023</a:t>
            </a:fld>
            <a:endParaRPr lang="de-DE"/>
          </a:p>
        </p:txBody>
      </p:sp>
      <p:sp>
        <p:nvSpPr>
          <p:cNvPr id="5" name="Fußzeilenplatzhalter 4">
            <a:extLst>
              <a:ext uri="{FF2B5EF4-FFF2-40B4-BE49-F238E27FC236}">
                <a16:creationId xmlns:a16="http://schemas.microsoft.com/office/drawing/2014/main" id="{60B940FD-8A48-4AC8-A5A5-81A273171E6B}"/>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989DEA83-F853-4168-B330-8BF317C3547F}"/>
              </a:ext>
            </a:extLst>
          </p:cNvPr>
          <p:cNvSpPr>
            <a:spLocks noGrp="1"/>
          </p:cNvSpPr>
          <p:nvPr>
            <p:ph type="sldNum" sz="quarter" idx="12"/>
          </p:nvPr>
        </p:nvSpPr>
        <p:spPr/>
        <p:txBody>
          <a:bodyPr/>
          <a:lstStyle/>
          <a:p>
            <a:fld id="{263BE7C4-ADCD-4936-9C91-F9D322024154}" type="slidenum">
              <a:rPr lang="de-DE" smtClean="0"/>
              <a:t>‹Nr.›</a:t>
            </a:fld>
            <a:endParaRPr lang="de-DE"/>
          </a:p>
        </p:txBody>
      </p:sp>
    </p:spTree>
    <p:extLst>
      <p:ext uri="{BB962C8B-B14F-4D97-AF65-F5344CB8AC3E}">
        <p14:creationId xmlns:p14="http://schemas.microsoft.com/office/powerpoint/2010/main" val="31197576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FF027B1-E90F-432B-81D8-82A00574CA68}"/>
              </a:ext>
            </a:extLst>
          </p:cNvPr>
          <p:cNvSpPr>
            <a:spLocks noGrp="1"/>
          </p:cNvSpPr>
          <p:nvPr>
            <p:ph type="title"/>
          </p:nvPr>
        </p:nvSpPr>
        <p:spPr>
          <a:xfrm>
            <a:off x="831850" y="1709738"/>
            <a:ext cx="10515600" cy="2852737"/>
          </a:xfrm>
        </p:spPr>
        <p:txBody>
          <a:bodyPr anchor="b"/>
          <a:lstStyle>
            <a:lvl1pPr>
              <a:defRPr sz="6000"/>
            </a:lvl1pPr>
          </a:lstStyle>
          <a:p>
            <a:r>
              <a:rPr lang="de-DE"/>
              <a:t>Mastertitelformat bearbeiten</a:t>
            </a:r>
          </a:p>
        </p:txBody>
      </p:sp>
      <p:sp>
        <p:nvSpPr>
          <p:cNvPr id="3" name="Textplatzhalter 2">
            <a:extLst>
              <a:ext uri="{FF2B5EF4-FFF2-40B4-BE49-F238E27FC236}">
                <a16:creationId xmlns:a16="http://schemas.microsoft.com/office/drawing/2014/main" id="{127D8450-FD23-40F3-99A7-9EABF90CBA2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e-DE"/>
              <a:t>Mastertextformat bearbeiten</a:t>
            </a:r>
          </a:p>
        </p:txBody>
      </p:sp>
      <p:sp>
        <p:nvSpPr>
          <p:cNvPr id="4" name="Datumsplatzhalter 3">
            <a:extLst>
              <a:ext uri="{FF2B5EF4-FFF2-40B4-BE49-F238E27FC236}">
                <a16:creationId xmlns:a16="http://schemas.microsoft.com/office/drawing/2014/main" id="{881D5D67-0F83-47A2-8A9D-78F85CABFEE5}"/>
              </a:ext>
            </a:extLst>
          </p:cNvPr>
          <p:cNvSpPr>
            <a:spLocks noGrp="1"/>
          </p:cNvSpPr>
          <p:nvPr>
            <p:ph type="dt" sz="half" idx="10"/>
          </p:nvPr>
        </p:nvSpPr>
        <p:spPr/>
        <p:txBody>
          <a:bodyPr/>
          <a:lstStyle/>
          <a:p>
            <a:fld id="{18E69F4A-0E2A-4C84-B3D9-B935C3636952}" type="datetimeFigureOut">
              <a:rPr lang="de-DE" smtClean="0"/>
              <a:t>13.11.2023</a:t>
            </a:fld>
            <a:endParaRPr lang="de-DE"/>
          </a:p>
        </p:txBody>
      </p:sp>
      <p:sp>
        <p:nvSpPr>
          <p:cNvPr id="5" name="Fußzeilenplatzhalter 4">
            <a:extLst>
              <a:ext uri="{FF2B5EF4-FFF2-40B4-BE49-F238E27FC236}">
                <a16:creationId xmlns:a16="http://schemas.microsoft.com/office/drawing/2014/main" id="{448F7D67-E75E-426E-AC71-5EA142EBF794}"/>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953CF491-A290-4C5F-B593-13177B18068C}"/>
              </a:ext>
            </a:extLst>
          </p:cNvPr>
          <p:cNvSpPr>
            <a:spLocks noGrp="1"/>
          </p:cNvSpPr>
          <p:nvPr>
            <p:ph type="sldNum" sz="quarter" idx="12"/>
          </p:nvPr>
        </p:nvSpPr>
        <p:spPr/>
        <p:txBody>
          <a:bodyPr/>
          <a:lstStyle/>
          <a:p>
            <a:fld id="{263BE7C4-ADCD-4936-9C91-F9D322024154}" type="slidenum">
              <a:rPr lang="de-DE" smtClean="0"/>
              <a:t>‹Nr.›</a:t>
            </a:fld>
            <a:endParaRPr lang="de-DE"/>
          </a:p>
        </p:txBody>
      </p:sp>
    </p:spTree>
    <p:extLst>
      <p:ext uri="{BB962C8B-B14F-4D97-AF65-F5344CB8AC3E}">
        <p14:creationId xmlns:p14="http://schemas.microsoft.com/office/powerpoint/2010/main" val="23751553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0A40587-5F8A-4073-AD98-F60F05E71317}"/>
              </a:ext>
            </a:extLst>
          </p:cNvPr>
          <p:cNvSpPr>
            <a:spLocks noGrp="1"/>
          </p:cNvSpPr>
          <p:nvPr>
            <p:ph type="title"/>
          </p:nvPr>
        </p:nvSpPr>
        <p:spPr/>
        <p:txBody>
          <a:bodyPr/>
          <a:lstStyle/>
          <a:p>
            <a:r>
              <a:rPr lang="de-DE"/>
              <a:t>Mastertitelformat bearbeiten</a:t>
            </a:r>
          </a:p>
        </p:txBody>
      </p:sp>
      <p:sp>
        <p:nvSpPr>
          <p:cNvPr id="3" name="Inhaltsplatzhalter 2">
            <a:extLst>
              <a:ext uri="{FF2B5EF4-FFF2-40B4-BE49-F238E27FC236}">
                <a16:creationId xmlns:a16="http://schemas.microsoft.com/office/drawing/2014/main" id="{C4FAE2B9-099B-4770-B4FE-1B506C29850C}"/>
              </a:ext>
            </a:extLst>
          </p:cNvPr>
          <p:cNvSpPr>
            <a:spLocks noGrp="1"/>
          </p:cNvSpPr>
          <p:nvPr>
            <p:ph sz="half" idx="1"/>
          </p:nvPr>
        </p:nvSpPr>
        <p:spPr>
          <a:xfrm>
            <a:off x="838200" y="1825625"/>
            <a:ext cx="5181600" cy="435133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Inhaltsplatzhalter 3">
            <a:extLst>
              <a:ext uri="{FF2B5EF4-FFF2-40B4-BE49-F238E27FC236}">
                <a16:creationId xmlns:a16="http://schemas.microsoft.com/office/drawing/2014/main" id="{2BE2FD56-7F4F-4021-B78C-FDD6F0483AED}"/>
              </a:ext>
            </a:extLst>
          </p:cNvPr>
          <p:cNvSpPr>
            <a:spLocks noGrp="1"/>
          </p:cNvSpPr>
          <p:nvPr>
            <p:ph sz="half" idx="2"/>
          </p:nvPr>
        </p:nvSpPr>
        <p:spPr>
          <a:xfrm>
            <a:off x="6172200" y="1825625"/>
            <a:ext cx="5181600" cy="435133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5" name="Datumsplatzhalter 4">
            <a:extLst>
              <a:ext uri="{FF2B5EF4-FFF2-40B4-BE49-F238E27FC236}">
                <a16:creationId xmlns:a16="http://schemas.microsoft.com/office/drawing/2014/main" id="{08217773-64D5-4195-A128-E3EAF4323B69}"/>
              </a:ext>
            </a:extLst>
          </p:cNvPr>
          <p:cNvSpPr>
            <a:spLocks noGrp="1"/>
          </p:cNvSpPr>
          <p:nvPr>
            <p:ph type="dt" sz="half" idx="10"/>
          </p:nvPr>
        </p:nvSpPr>
        <p:spPr/>
        <p:txBody>
          <a:bodyPr/>
          <a:lstStyle/>
          <a:p>
            <a:fld id="{18E69F4A-0E2A-4C84-B3D9-B935C3636952}" type="datetimeFigureOut">
              <a:rPr lang="de-DE" smtClean="0"/>
              <a:t>13.11.2023</a:t>
            </a:fld>
            <a:endParaRPr lang="de-DE"/>
          </a:p>
        </p:txBody>
      </p:sp>
      <p:sp>
        <p:nvSpPr>
          <p:cNvPr id="6" name="Fußzeilenplatzhalter 5">
            <a:extLst>
              <a:ext uri="{FF2B5EF4-FFF2-40B4-BE49-F238E27FC236}">
                <a16:creationId xmlns:a16="http://schemas.microsoft.com/office/drawing/2014/main" id="{997B59AD-5010-492F-92E1-B25D8B793BAF}"/>
              </a:ext>
            </a:extLst>
          </p:cNvPr>
          <p:cNvSpPr>
            <a:spLocks noGrp="1"/>
          </p:cNvSpPr>
          <p:nvPr>
            <p:ph type="ftr" sz="quarter" idx="11"/>
          </p:nvPr>
        </p:nvSpPr>
        <p:spPr/>
        <p:txBody>
          <a:bodyPr/>
          <a:lstStyle/>
          <a:p>
            <a:endParaRPr lang="de-DE"/>
          </a:p>
        </p:txBody>
      </p:sp>
      <p:sp>
        <p:nvSpPr>
          <p:cNvPr id="7" name="Foliennummernplatzhalter 6">
            <a:extLst>
              <a:ext uri="{FF2B5EF4-FFF2-40B4-BE49-F238E27FC236}">
                <a16:creationId xmlns:a16="http://schemas.microsoft.com/office/drawing/2014/main" id="{B1771DBE-A0E4-4246-AE45-C4E43E1D42F4}"/>
              </a:ext>
            </a:extLst>
          </p:cNvPr>
          <p:cNvSpPr>
            <a:spLocks noGrp="1"/>
          </p:cNvSpPr>
          <p:nvPr>
            <p:ph type="sldNum" sz="quarter" idx="12"/>
          </p:nvPr>
        </p:nvSpPr>
        <p:spPr/>
        <p:txBody>
          <a:bodyPr/>
          <a:lstStyle/>
          <a:p>
            <a:fld id="{263BE7C4-ADCD-4936-9C91-F9D322024154}" type="slidenum">
              <a:rPr lang="de-DE" smtClean="0"/>
              <a:t>‹Nr.›</a:t>
            </a:fld>
            <a:endParaRPr lang="de-DE"/>
          </a:p>
        </p:txBody>
      </p:sp>
    </p:spTree>
    <p:extLst>
      <p:ext uri="{BB962C8B-B14F-4D97-AF65-F5344CB8AC3E}">
        <p14:creationId xmlns:p14="http://schemas.microsoft.com/office/powerpoint/2010/main" val="366177950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0C5873B-7D44-4730-95F1-192D4FF41981}"/>
              </a:ext>
            </a:extLst>
          </p:cNvPr>
          <p:cNvSpPr>
            <a:spLocks noGrp="1"/>
          </p:cNvSpPr>
          <p:nvPr>
            <p:ph type="title"/>
          </p:nvPr>
        </p:nvSpPr>
        <p:spPr>
          <a:xfrm>
            <a:off x="839788" y="365125"/>
            <a:ext cx="10515600" cy="1325563"/>
          </a:xfrm>
        </p:spPr>
        <p:txBody>
          <a:bodyPr/>
          <a:lstStyle/>
          <a:p>
            <a:r>
              <a:rPr lang="de-DE"/>
              <a:t>Mastertitelformat bearbeiten</a:t>
            </a:r>
          </a:p>
        </p:txBody>
      </p:sp>
      <p:sp>
        <p:nvSpPr>
          <p:cNvPr id="3" name="Textplatzhalter 2">
            <a:extLst>
              <a:ext uri="{FF2B5EF4-FFF2-40B4-BE49-F238E27FC236}">
                <a16:creationId xmlns:a16="http://schemas.microsoft.com/office/drawing/2014/main" id="{76833B68-E07C-423A-A96A-5DAAFA162AC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4" name="Inhaltsplatzhalter 3">
            <a:extLst>
              <a:ext uri="{FF2B5EF4-FFF2-40B4-BE49-F238E27FC236}">
                <a16:creationId xmlns:a16="http://schemas.microsoft.com/office/drawing/2014/main" id="{DBF28C46-A40F-4951-BCE0-C07D23CE0B98}"/>
              </a:ext>
            </a:extLst>
          </p:cNvPr>
          <p:cNvSpPr>
            <a:spLocks noGrp="1"/>
          </p:cNvSpPr>
          <p:nvPr>
            <p:ph sz="half" idx="2"/>
          </p:nvPr>
        </p:nvSpPr>
        <p:spPr>
          <a:xfrm>
            <a:off x="839788" y="2505075"/>
            <a:ext cx="5157787" cy="368458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5" name="Textplatzhalter 4">
            <a:extLst>
              <a:ext uri="{FF2B5EF4-FFF2-40B4-BE49-F238E27FC236}">
                <a16:creationId xmlns:a16="http://schemas.microsoft.com/office/drawing/2014/main" id="{BE5993BB-355F-44D8-A80D-B22258D25C4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6" name="Inhaltsplatzhalter 5">
            <a:extLst>
              <a:ext uri="{FF2B5EF4-FFF2-40B4-BE49-F238E27FC236}">
                <a16:creationId xmlns:a16="http://schemas.microsoft.com/office/drawing/2014/main" id="{C5459702-8D1F-4A42-83C3-241CA6744196}"/>
              </a:ext>
            </a:extLst>
          </p:cNvPr>
          <p:cNvSpPr>
            <a:spLocks noGrp="1"/>
          </p:cNvSpPr>
          <p:nvPr>
            <p:ph sz="quarter" idx="4"/>
          </p:nvPr>
        </p:nvSpPr>
        <p:spPr>
          <a:xfrm>
            <a:off x="6172200" y="2505075"/>
            <a:ext cx="5183188" cy="368458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7" name="Datumsplatzhalter 6">
            <a:extLst>
              <a:ext uri="{FF2B5EF4-FFF2-40B4-BE49-F238E27FC236}">
                <a16:creationId xmlns:a16="http://schemas.microsoft.com/office/drawing/2014/main" id="{D81C764C-43D0-44A7-A42E-0F72AE16151B}"/>
              </a:ext>
            </a:extLst>
          </p:cNvPr>
          <p:cNvSpPr>
            <a:spLocks noGrp="1"/>
          </p:cNvSpPr>
          <p:nvPr>
            <p:ph type="dt" sz="half" idx="10"/>
          </p:nvPr>
        </p:nvSpPr>
        <p:spPr/>
        <p:txBody>
          <a:bodyPr/>
          <a:lstStyle/>
          <a:p>
            <a:fld id="{18E69F4A-0E2A-4C84-B3D9-B935C3636952}" type="datetimeFigureOut">
              <a:rPr lang="de-DE" smtClean="0"/>
              <a:t>13.11.2023</a:t>
            </a:fld>
            <a:endParaRPr lang="de-DE"/>
          </a:p>
        </p:txBody>
      </p:sp>
      <p:sp>
        <p:nvSpPr>
          <p:cNvPr id="8" name="Fußzeilenplatzhalter 7">
            <a:extLst>
              <a:ext uri="{FF2B5EF4-FFF2-40B4-BE49-F238E27FC236}">
                <a16:creationId xmlns:a16="http://schemas.microsoft.com/office/drawing/2014/main" id="{B3FBC3F3-6AE8-4448-87E0-6F709CA18FEF}"/>
              </a:ext>
            </a:extLst>
          </p:cNvPr>
          <p:cNvSpPr>
            <a:spLocks noGrp="1"/>
          </p:cNvSpPr>
          <p:nvPr>
            <p:ph type="ftr" sz="quarter" idx="11"/>
          </p:nvPr>
        </p:nvSpPr>
        <p:spPr/>
        <p:txBody>
          <a:bodyPr/>
          <a:lstStyle/>
          <a:p>
            <a:endParaRPr lang="de-DE"/>
          </a:p>
        </p:txBody>
      </p:sp>
      <p:sp>
        <p:nvSpPr>
          <p:cNvPr id="9" name="Foliennummernplatzhalter 8">
            <a:extLst>
              <a:ext uri="{FF2B5EF4-FFF2-40B4-BE49-F238E27FC236}">
                <a16:creationId xmlns:a16="http://schemas.microsoft.com/office/drawing/2014/main" id="{A6086859-F7C3-42F7-9E66-E732DA3A4987}"/>
              </a:ext>
            </a:extLst>
          </p:cNvPr>
          <p:cNvSpPr>
            <a:spLocks noGrp="1"/>
          </p:cNvSpPr>
          <p:nvPr>
            <p:ph type="sldNum" sz="quarter" idx="12"/>
          </p:nvPr>
        </p:nvSpPr>
        <p:spPr/>
        <p:txBody>
          <a:bodyPr/>
          <a:lstStyle/>
          <a:p>
            <a:fld id="{263BE7C4-ADCD-4936-9C91-F9D322024154}" type="slidenum">
              <a:rPr lang="de-DE" smtClean="0"/>
              <a:t>‹Nr.›</a:t>
            </a:fld>
            <a:endParaRPr lang="de-DE"/>
          </a:p>
        </p:txBody>
      </p:sp>
    </p:spTree>
    <p:extLst>
      <p:ext uri="{BB962C8B-B14F-4D97-AF65-F5344CB8AC3E}">
        <p14:creationId xmlns:p14="http://schemas.microsoft.com/office/powerpoint/2010/main" val="385496794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F97EA76-8E6C-4D7E-BB11-894012EE0A28}"/>
              </a:ext>
            </a:extLst>
          </p:cNvPr>
          <p:cNvSpPr>
            <a:spLocks noGrp="1"/>
          </p:cNvSpPr>
          <p:nvPr>
            <p:ph type="title"/>
          </p:nvPr>
        </p:nvSpPr>
        <p:spPr/>
        <p:txBody>
          <a:bodyPr/>
          <a:lstStyle/>
          <a:p>
            <a:r>
              <a:rPr lang="de-DE"/>
              <a:t>Mastertitelformat bearbeiten</a:t>
            </a:r>
          </a:p>
        </p:txBody>
      </p:sp>
      <p:sp>
        <p:nvSpPr>
          <p:cNvPr id="3" name="Datumsplatzhalter 2">
            <a:extLst>
              <a:ext uri="{FF2B5EF4-FFF2-40B4-BE49-F238E27FC236}">
                <a16:creationId xmlns:a16="http://schemas.microsoft.com/office/drawing/2014/main" id="{B700BA8B-F3A0-4D19-BF22-2EAB7E6DE510}"/>
              </a:ext>
            </a:extLst>
          </p:cNvPr>
          <p:cNvSpPr>
            <a:spLocks noGrp="1"/>
          </p:cNvSpPr>
          <p:nvPr>
            <p:ph type="dt" sz="half" idx="10"/>
          </p:nvPr>
        </p:nvSpPr>
        <p:spPr/>
        <p:txBody>
          <a:bodyPr/>
          <a:lstStyle/>
          <a:p>
            <a:fld id="{18E69F4A-0E2A-4C84-B3D9-B935C3636952}" type="datetimeFigureOut">
              <a:rPr lang="de-DE" smtClean="0"/>
              <a:t>13.11.2023</a:t>
            </a:fld>
            <a:endParaRPr lang="de-DE"/>
          </a:p>
        </p:txBody>
      </p:sp>
      <p:sp>
        <p:nvSpPr>
          <p:cNvPr id="4" name="Fußzeilenplatzhalter 3">
            <a:extLst>
              <a:ext uri="{FF2B5EF4-FFF2-40B4-BE49-F238E27FC236}">
                <a16:creationId xmlns:a16="http://schemas.microsoft.com/office/drawing/2014/main" id="{5A223A5B-1F87-4C62-8C50-721268E7250A}"/>
              </a:ext>
            </a:extLst>
          </p:cNvPr>
          <p:cNvSpPr>
            <a:spLocks noGrp="1"/>
          </p:cNvSpPr>
          <p:nvPr>
            <p:ph type="ftr" sz="quarter" idx="11"/>
          </p:nvPr>
        </p:nvSpPr>
        <p:spPr/>
        <p:txBody>
          <a:bodyPr/>
          <a:lstStyle/>
          <a:p>
            <a:endParaRPr lang="de-DE"/>
          </a:p>
        </p:txBody>
      </p:sp>
      <p:sp>
        <p:nvSpPr>
          <p:cNvPr id="5" name="Foliennummernplatzhalter 4">
            <a:extLst>
              <a:ext uri="{FF2B5EF4-FFF2-40B4-BE49-F238E27FC236}">
                <a16:creationId xmlns:a16="http://schemas.microsoft.com/office/drawing/2014/main" id="{D59CE21A-DE8C-4A8A-8EC3-9621A68722FF}"/>
              </a:ext>
            </a:extLst>
          </p:cNvPr>
          <p:cNvSpPr>
            <a:spLocks noGrp="1"/>
          </p:cNvSpPr>
          <p:nvPr>
            <p:ph type="sldNum" sz="quarter" idx="12"/>
          </p:nvPr>
        </p:nvSpPr>
        <p:spPr/>
        <p:txBody>
          <a:bodyPr/>
          <a:lstStyle/>
          <a:p>
            <a:fld id="{263BE7C4-ADCD-4936-9C91-F9D322024154}" type="slidenum">
              <a:rPr lang="de-DE" smtClean="0"/>
              <a:t>‹Nr.›</a:t>
            </a:fld>
            <a:endParaRPr lang="de-DE"/>
          </a:p>
        </p:txBody>
      </p:sp>
    </p:spTree>
    <p:extLst>
      <p:ext uri="{BB962C8B-B14F-4D97-AF65-F5344CB8AC3E}">
        <p14:creationId xmlns:p14="http://schemas.microsoft.com/office/powerpoint/2010/main" val="40898396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pic>
        <p:nvPicPr>
          <p:cNvPr id="5" name="Picture 2">
            <a:extLst>
              <a:ext uri="{FF2B5EF4-FFF2-40B4-BE49-F238E27FC236}">
                <a16:creationId xmlns:a16="http://schemas.microsoft.com/office/drawing/2014/main" id="{FACB88B9-B500-4405-B582-4C4E344F9E60}"/>
              </a:ext>
            </a:extLst>
          </p:cNvPr>
          <p:cNvPicPr>
            <a:picLocks noChangeAspect="1" noChangeArrowheads="1"/>
          </p:cNvPicPr>
          <p:nvPr userDrawn="1"/>
        </p:nvPicPr>
        <p:blipFill>
          <a:blip r:embed="rId2"/>
          <a:stretch/>
        </p:blipFill>
        <p:spPr bwMode="auto">
          <a:xfrm>
            <a:off x="379626" y="136687"/>
            <a:ext cx="762984" cy="523189"/>
          </a:xfrm>
          <a:prstGeom prst="rect">
            <a:avLst/>
          </a:prstGeom>
          <a:noFill/>
        </p:spPr>
      </p:pic>
      <p:grpSp>
        <p:nvGrpSpPr>
          <p:cNvPr id="10" name="Gruppieren 9">
            <a:extLst>
              <a:ext uri="{FF2B5EF4-FFF2-40B4-BE49-F238E27FC236}">
                <a16:creationId xmlns:a16="http://schemas.microsoft.com/office/drawing/2014/main" id="{EAE850A0-B5B8-4A66-A6E0-043B9B1DB731}"/>
              </a:ext>
            </a:extLst>
          </p:cNvPr>
          <p:cNvGrpSpPr/>
          <p:nvPr userDrawn="1"/>
        </p:nvGrpSpPr>
        <p:grpSpPr>
          <a:xfrm>
            <a:off x="125967" y="6046688"/>
            <a:ext cx="12380290" cy="1052733"/>
            <a:chOff x="125967" y="6046688"/>
            <a:chExt cx="12380290" cy="1052733"/>
          </a:xfrm>
        </p:grpSpPr>
        <p:pic>
          <p:nvPicPr>
            <p:cNvPr id="11" name="Grafik 10" descr="Ein Pinselstrich">
              <a:extLst>
                <a:ext uri="{FF2B5EF4-FFF2-40B4-BE49-F238E27FC236}">
                  <a16:creationId xmlns:a16="http://schemas.microsoft.com/office/drawing/2014/main" id="{76E7BAE4-917B-4FD3-847F-7506D7C164EA}"/>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3596299" y="6072176"/>
              <a:ext cx="5580963" cy="1027245"/>
            </a:xfrm>
            <a:prstGeom prst="rect">
              <a:avLst/>
            </a:prstGeom>
          </p:spPr>
        </p:pic>
        <p:sp>
          <p:nvSpPr>
            <p:cNvPr id="12" name="Date Placeholder 3">
              <a:extLst>
                <a:ext uri="{FF2B5EF4-FFF2-40B4-BE49-F238E27FC236}">
                  <a16:creationId xmlns:a16="http://schemas.microsoft.com/office/drawing/2014/main" id="{37359170-437F-4C1F-BE11-853F10D508B6}"/>
                </a:ext>
              </a:extLst>
            </p:cNvPr>
            <p:cNvSpPr txBox="1">
              <a:spLocks/>
            </p:cNvSpPr>
            <p:nvPr/>
          </p:nvSpPr>
          <p:spPr>
            <a:xfrm>
              <a:off x="9768894" y="6314492"/>
              <a:ext cx="2737363" cy="365125"/>
            </a:xfrm>
            <a:prstGeom prst="rect">
              <a:avLst/>
            </a:prstGeom>
          </p:spPr>
          <p:txBody>
            <a:bodyPr vert="horz" lIns="91440" tIns="45720" rIns="91440" bIns="45720" rtlCol="0" anchor="ctr"/>
            <a:lstStyle>
              <a:defPPr>
                <a:defRPr lang="en-US"/>
              </a:defPPr>
              <a:lvl1pPr marL="0" algn="l" defTabSz="457200" rtl="0" eaLnBrk="1" latinLnBrk="0" hangingPunct="1">
                <a:defRPr sz="1200" kern="1200">
                  <a:solidFill>
                    <a:srgbClr val="8C98C5"/>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de-DE" sz="1100" b="0" dirty="0">
                  <a:solidFill>
                    <a:schemeClr val="accent1">
                      <a:lumMod val="75000"/>
                    </a:schemeClr>
                  </a:solidFill>
                  <a:latin typeface="Arial" panose="020B0604020202020204" pitchFamily="34" charset="0"/>
                  <a:cs typeface="Arial" panose="020B0604020202020204" pitchFamily="34" charset="0"/>
                </a:rPr>
                <a:t>Arbeitskreis Politische Bildung </a:t>
              </a:r>
            </a:p>
          </p:txBody>
        </p:sp>
        <p:sp>
          <p:nvSpPr>
            <p:cNvPr id="13" name="Slide Number Placeholder 5">
              <a:extLst>
                <a:ext uri="{FF2B5EF4-FFF2-40B4-BE49-F238E27FC236}">
                  <a16:creationId xmlns:a16="http://schemas.microsoft.com/office/drawing/2014/main" id="{15088CB7-F38E-478A-83D0-6D6784B242B7}"/>
                </a:ext>
              </a:extLst>
            </p:cNvPr>
            <p:cNvSpPr txBox="1">
              <a:spLocks/>
            </p:cNvSpPr>
            <p:nvPr/>
          </p:nvSpPr>
          <p:spPr>
            <a:xfrm>
              <a:off x="3549164" y="6399870"/>
              <a:ext cx="4275667" cy="365125"/>
            </a:xfrm>
            <a:prstGeom prst="rect">
              <a:avLst/>
            </a:prstGeom>
          </p:spPr>
          <p:txBody>
            <a:bodyPr vert="horz" lIns="91440" tIns="45720" rIns="91440" bIns="45720" rtlCol="0" anchor="ctr"/>
            <a:lstStyle>
              <a:defPPr>
                <a:defRPr lang="en-US"/>
              </a:defPPr>
              <a:lvl1pPr marL="0" algn="r" defTabSz="457200" rtl="0" eaLnBrk="1" latinLnBrk="0" hangingPunct="1">
                <a:defRPr sz="1100" kern="1200">
                  <a:solidFill>
                    <a:srgbClr val="8C98C5"/>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de-DE" sz="1100" b="0" kern="100" dirty="0">
                  <a:solidFill>
                    <a:schemeClr val="bg1"/>
                  </a:solidFill>
                  <a:latin typeface="Arial" panose="020B0604020202020204" pitchFamily="34" charset="0"/>
                  <a:ea typeface="Calibri" panose="020F0502020204030204" pitchFamily="34" charset="0"/>
                  <a:cs typeface="Arial" panose="020B0604020202020204" pitchFamily="34" charset="0"/>
                </a:rPr>
                <a:t>www.politischebildung.schule.bayern.de</a:t>
              </a:r>
            </a:p>
          </p:txBody>
        </p:sp>
        <p:pic>
          <p:nvPicPr>
            <p:cNvPr id="14" name="Grafik 13" descr="Ein Pinselstrich">
              <a:extLst>
                <a:ext uri="{FF2B5EF4-FFF2-40B4-BE49-F238E27FC236}">
                  <a16:creationId xmlns:a16="http://schemas.microsoft.com/office/drawing/2014/main" id="{37F6E07C-EB0F-4931-92CC-924E53267D62}"/>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25967" y="6046688"/>
              <a:ext cx="3912633" cy="902125"/>
            </a:xfrm>
            <a:prstGeom prst="rect">
              <a:avLst/>
            </a:prstGeom>
          </p:spPr>
        </p:pic>
      </p:grpSp>
      <p:sp>
        <p:nvSpPr>
          <p:cNvPr id="15" name="Textfeld 14">
            <a:extLst>
              <a:ext uri="{FF2B5EF4-FFF2-40B4-BE49-F238E27FC236}">
                <a16:creationId xmlns:a16="http://schemas.microsoft.com/office/drawing/2014/main" id="{9C02AE83-8E4C-4F7F-B41F-50202AF796CB}"/>
              </a:ext>
            </a:extLst>
          </p:cNvPr>
          <p:cNvSpPr txBox="1"/>
          <p:nvPr userDrawn="1"/>
        </p:nvSpPr>
        <p:spPr bwMode="auto">
          <a:xfrm>
            <a:off x="9740838" y="136687"/>
            <a:ext cx="3421929" cy="461665"/>
          </a:xfrm>
          <a:prstGeom prst="rect">
            <a:avLst/>
          </a:prstGeom>
          <a:noFill/>
        </p:spPr>
        <p:txBody>
          <a:bodyPr wrap="square" rtlCol="0">
            <a:spAutoFit/>
          </a:bodyPr>
          <a:lstStyle/>
          <a:p>
            <a:pPr>
              <a:defRPr/>
            </a:pPr>
            <a:r>
              <a:rPr lang="de-DE" sz="2400" dirty="0">
                <a:solidFill>
                  <a:schemeClr val="accent1">
                    <a:lumMod val="75000"/>
                  </a:schemeClr>
                </a:solidFill>
              </a:rPr>
              <a:t>Europawahl</a:t>
            </a:r>
            <a:endParaRPr dirty="0">
              <a:solidFill>
                <a:schemeClr val="accent1">
                  <a:lumMod val="75000"/>
                </a:schemeClr>
              </a:solidFill>
            </a:endParaRPr>
          </a:p>
        </p:txBody>
      </p:sp>
      <p:grpSp>
        <p:nvGrpSpPr>
          <p:cNvPr id="18" name="Gruppieren 17">
            <a:extLst>
              <a:ext uri="{FF2B5EF4-FFF2-40B4-BE49-F238E27FC236}">
                <a16:creationId xmlns:a16="http://schemas.microsoft.com/office/drawing/2014/main" id="{98156081-DBAC-4305-B062-97335A3B70B2}"/>
              </a:ext>
            </a:extLst>
          </p:cNvPr>
          <p:cNvGrpSpPr/>
          <p:nvPr userDrawn="1"/>
        </p:nvGrpSpPr>
        <p:grpSpPr>
          <a:xfrm rot="20437110">
            <a:off x="11284091" y="278833"/>
            <a:ext cx="782304" cy="700411"/>
            <a:chOff x="10498463" y="985074"/>
            <a:chExt cx="1028661" cy="1028661"/>
          </a:xfrm>
        </p:grpSpPr>
        <p:sp>
          <p:nvSpPr>
            <p:cNvPr id="19" name="Ellipse 18">
              <a:extLst>
                <a:ext uri="{FF2B5EF4-FFF2-40B4-BE49-F238E27FC236}">
                  <a16:creationId xmlns:a16="http://schemas.microsoft.com/office/drawing/2014/main" id="{CD820307-40DC-4639-A928-E10078BA35F7}"/>
                </a:ext>
              </a:extLst>
            </p:cNvPr>
            <p:cNvSpPr/>
            <p:nvPr/>
          </p:nvSpPr>
          <p:spPr>
            <a:xfrm>
              <a:off x="10553700" y="1000125"/>
              <a:ext cx="420127" cy="465114"/>
            </a:xfrm>
            <a:prstGeom prst="ellipse">
              <a:avLst/>
            </a:prstGeom>
            <a:solidFill>
              <a:schemeClr val="bg1"/>
            </a:solid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20" name="Bogen 19">
              <a:extLst>
                <a:ext uri="{FF2B5EF4-FFF2-40B4-BE49-F238E27FC236}">
                  <a16:creationId xmlns:a16="http://schemas.microsoft.com/office/drawing/2014/main" id="{D3552C13-3BC8-4A36-85B5-FAEF380AF279}"/>
                </a:ext>
              </a:extLst>
            </p:cNvPr>
            <p:cNvSpPr/>
            <p:nvPr/>
          </p:nvSpPr>
          <p:spPr>
            <a:xfrm rot="19636057">
              <a:off x="10634599" y="985074"/>
              <a:ext cx="304800" cy="1028661"/>
            </a:xfrm>
            <a:prstGeom prst="arc">
              <a:avLst>
                <a:gd name="adj1" fmla="val 16547389"/>
                <a:gd name="adj2" fmla="val 1245070"/>
              </a:avLst>
            </a:prstGeom>
            <a:ln w="28575">
              <a:solidFill>
                <a:srgbClr val="FFC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de-DE"/>
            </a:p>
          </p:txBody>
        </p:sp>
        <p:sp>
          <p:nvSpPr>
            <p:cNvPr id="21" name="Bogen 20">
              <a:extLst>
                <a:ext uri="{FF2B5EF4-FFF2-40B4-BE49-F238E27FC236}">
                  <a16:creationId xmlns:a16="http://schemas.microsoft.com/office/drawing/2014/main" id="{2444C515-B683-4849-85CF-E7CAFE52C176}"/>
                </a:ext>
              </a:extLst>
            </p:cNvPr>
            <p:cNvSpPr/>
            <p:nvPr/>
          </p:nvSpPr>
          <p:spPr>
            <a:xfrm rot="14628606">
              <a:off x="10860394" y="714971"/>
              <a:ext cx="304800" cy="1028661"/>
            </a:xfrm>
            <a:prstGeom prst="arc">
              <a:avLst>
                <a:gd name="adj1" fmla="val 16625046"/>
                <a:gd name="adj2" fmla="val 708693"/>
              </a:avLst>
            </a:prstGeom>
            <a:ln w="28575">
              <a:solidFill>
                <a:srgbClr val="FFC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de-DE" dirty="0"/>
            </a:p>
          </p:txBody>
        </p:sp>
      </p:grpSp>
    </p:spTree>
    <p:extLst>
      <p:ext uri="{BB962C8B-B14F-4D97-AF65-F5344CB8AC3E}">
        <p14:creationId xmlns:p14="http://schemas.microsoft.com/office/powerpoint/2010/main" val="25633853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41EE039-DC2C-43F7-8117-BBBAA6F0A1DB}"/>
              </a:ext>
            </a:extLst>
          </p:cNvPr>
          <p:cNvSpPr>
            <a:spLocks noGrp="1"/>
          </p:cNvSpPr>
          <p:nvPr>
            <p:ph type="title"/>
          </p:nvPr>
        </p:nvSpPr>
        <p:spPr>
          <a:xfrm>
            <a:off x="839788" y="457200"/>
            <a:ext cx="3932237" cy="1600200"/>
          </a:xfrm>
        </p:spPr>
        <p:txBody>
          <a:bodyPr anchor="b"/>
          <a:lstStyle>
            <a:lvl1pPr>
              <a:defRPr sz="3200"/>
            </a:lvl1pPr>
          </a:lstStyle>
          <a:p>
            <a:r>
              <a:rPr lang="de-DE"/>
              <a:t>Mastertitelformat bearbeiten</a:t>
            </a:r>
          </a:p>
        </p:txBody>
      </p:sp>
      <p:sp>
        <p:nvSpPr>
          <p:cNvPr id="3" name="Inhaltsplatzhalter 2">
            <a:extLst>
              <a:ext uri="{FF2B5EF4-FFF2-40B4-BE49-F238E27FC236}">
                <a16:creationId xmlns:a16="http://schemas.microsoft.com/office/drawing/2014/main" id="{75648940-0AB8-4821-8F3E-D724A055621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Textplatzhalter 3">
            <a:extLst>
              <a:ext uri="{FF2B5EF4-FFF2-40B4-BE49-F238E27FC236}">
                <a16:creationId xmlns:a16="http://schemas.microsoft.com/office/drawing/2014/main" id="{F88704B1-CB17-4046-8FE5-B0E526A520E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umsplatzhalter 4">
            <a:extLst>
              <a:ext uri="{FF2B5EF4-FFF2-40B4-BE49-F238E27FC236}">
                <a16:creationId xmlns:a16="http://schemas.microsoft.com/office/drawing/2014/main" id="{370B0ECA-52E9-4B98-BCE6-74241BE66486}"/>
              </a:ext>
            </a:extLst>
          </p:cNvPr>
          <p:cNvSpPr>
            <a:spLocks noGrp="1"/>
          </p:cNvSpPr>
          <p:nvPr>
            <p:ph type="dt" sz="half" idx="10"/>
          </p:nvPr>
        </p:nvSpPr>
        <p:spPr/>
        <p:txBody>
          <a:bodyPr/>
          <a:lstStyle/>
          <a:p>
            <a:fld id="{18E69F4A-0E2A-4C84-B3D9-B935C3636952}" type="datetimeFigureOut">
              <a:rPr lang="de-DE" smtClean="0"/>
              <a:t>13.11.2023</a:t>
            </a:fld>
            <a:endParaRPr lang="de-DE"/>
          </a:p>
        </p:txBody>
      </p:sp>
      <p:sp>
        <p:nvSpPr>
          <p:cNvPr id="6" name="Fußzeilenplatzhalter 5">
            <a:extLst>
              <a:ext uri="{FF2B5EF4-FFF2-40B4-BE49-F238E27FC236}">
                <a16:creationId xmlns:a16="http://schemas.microsoft.com/office/drawing/2014/main" id="{2624E977-8D61-4487-B2D9-B10E20B0066B}"/>
              </a:ext>
            </a:extLst>
          </p:cNvPr>
          <p:cNvSpPr>
            <a:spLocks noGrp="1"/>
          </p:cNvSpPr>
          <p:nvPr>
            <p:ph type="ftr" sz="quarter" idx="11"/>
          </p:nvPr>
        </p:nvSpPr>
        <p:spPr/>
        <p:txBody>
          <a:bodyPr/>
          <a:lstStyle/>
          <a:p>
            <a:endParaRPr lang="de-DE"/>
          </a:p>
        </p:txBody>
      </p:sp>
      <p:sp>
        <p:nvSpPr>
          <p:cNvPr id="7" name="Foliennummernplatzhalter 6">
            <a:extLst>
              <a:ext uri="{FF2B5EF4-FFF2-40B4-BE49-F238E27FC236}">
                <a16:creationId xmlns:a16="http://schemas.microsoft.com/office/drawing/2014/main" id="{324A5880-F247-4557-8DAC-EE709F0ED063}"/>
              </a:ext>
            </a:extLst>
          </p:cNvPr>
          <p:cNvSpPr>
            <a:spLocks noGrp="1"/>
          </p:cNvSpPr>
          <p:nvPr>
            <p:ph type="sldNum" sz="quarter" idx="12"/>
          </p:nvPr>
        </p:nvSpPr>
        <p:spPr/>
        <p:txBody>
          <a:bodyPr/>
          <a:lstStyle/>
          <a:p>
            <a:fld id="{263BE7C4-ADCD-4936-9C91-F9D322024154}" type="slidenum">
              <a:rPr lang="de-DE" smtClean="0"/>
              <a:t>‹Nr.›</a:t>
            </a:fld>
            <a:endParaRPr lang="de-DE"/>
          </a:p>
        </p:txBody>
      </p:sp>
    </p:spTree>
    <p:extLst>
      <p:ext uri="{BB962C8B-B14F-4D97-AF65-F5344CB8AC3E}">
        <p14:creationId xmlns:p14="http://schemas.microsoft.com/office/powerpoint/2010/main" val="41455731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20BF653-2F10-4DE6-B7E8-1E29E13736BA}"/>
              </a:ext>
            </a:extLst>
          </p:cNvPr>
          <p:cNvSpPr>
            <a:spLocks noGrp="1"/>
          </p:cNvSpPr>
          <p:nvPr>
            <p:ph type="title"/>
          </p:nvPr>
        </p:nvSpPr>
        <p:spPr>
          <a:xfrm>
            <a:off x="839788" y="457200"/>
            <a:ext cx="3932237" cy="1600200"/>
          </a:xfrm>
        </p:spPr>
        <p:txBody>
          <a:bodyPr anchor="b"/>
          <a:lstStyle>
            <a:lvl1pPr>
              <a:defRPr sz="3200"/>
            </a:lvl1pPr>
          </a:lstStyle>
          <a:p>
            <a:r>
              <a:rPr lang="de-DE"/>
              <a:t>Mastertitelformat bearbeiten</a:t>
            </a:r>
          </a:p>
        </p:txBody>
      </p:sp>
      <p:sp>
        <p:nvSpPr>
          <p:cNvPr id="3" name="Bildplatzhalter 2">
            <a:extLst>
              <a:ext uri="{FF2B5EF4-FFF2-40B4-BE49-F238E27FC236}">
                <a16:creationId xmlns:a16="http://schemas.microsoft.com/office/drawing/2014/main" id="{9776BD56-665D-4546-AAF2-2E9E3A648DA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DE"/>
          </a:p>
        </p:txBody>
      </p:sp>
      <p:sp>
        <p:nvSpPr>
          <p:cNvPr id="4" name="Textplatzhalter 3">
            <a:extLst>
              <a:ext uri="{FF2B5EF4-FFF2-40B4-BE49-F238E27FC236}">
                <a16:creationId xmlns:a16="http://schemas.microsoft.com/office/drawing/2014/main" id="{9337FF91-42F2-4B0B-9AB2-52971821F77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umsplatzhalter 4">
            <a:extLst>
              <a:ext uri="{FF2B5EF4-FFF2-40B4-BE49-F238E27FC236}">
                <a16:creationId xmlns:a16="http://schemas.microsoft.com/office/drawing/2014/main" id="{877412EF-132B-4630-8EC1-4F752BA08E8C}"/>
              </a:ext>
            </a:extLst>
          </p:cNvPr>
          <p:cNvSpPr>
            <a:spLocks noGrp="1"/>
          </p:cNvSpPr>
          <p:nvPr>
            <p:ph type="dt" sz="half" idx="10"/>
          </p:nvPr>
        </p:nvSpPr>
        <p:spPr/>
        <p:txBody>
          <a:bodyPr/>
          <a:lstStyle/>
          <a:p>
            <a:fld id="{18E69F4A-0E2A-4C84-B3D9-B935C3636952}" type="datetimeFigureOut">
              <a:rPr lang="de-DE" smtClean="0"/>
              <a:t>13.11.2023</a:t>
            </a:fld>
            <a:endParaRPr lang="de-DE"/>
          </a:p>
        </p:txBody>
      </p:sp>
      <p:sp>
        <p:nvSpPr>
          <p:cNvPr id="6" name="Fußzeilenplatzhalter 5">
            <a:extLst>
              <a:ext uri="{FF2B5EF4-FFF2-40B4-BE49-F238E27FC236}">
                <a16:creationId xmlns:a16="http://schemas.microsoft.com/office/drawing/2014/main" id="{04CCBF7C-1177-48A6-9D8C-16CA948EA4A5}"/>
              </a:ext>
            </a:extLst>
          </p:cNvPr>
          <p:cNvSpPr>
            <a:spLocks noGrp="1"/>
          </p:cNvSpPr>
          <p:nvPr>
            <p:ph type="ftr" sz="quarter" idx="11"/>
          </p:nvPr>
        </p:nvSpPr>
        <p:spPr/>
        <p:txBody>
          <a:bodyPr/>
          <a:lstStyle/>
          <a:p>
            <a:endParaRPr lang="de-DE"/>
          </a:p>
        </p:txBody>
      </p:sp>
      <p:sp>
        <p:nvSpPr>
          <p:cNvPr id="7" name="Foliennummernplatzhalter 6">
            <a:extLst>
              <a:ext uri="{FF2B5EF4-FFF2-40B4-BE49-F238E27FC236}">
                <a16:creationId xmlns:a16="http://schemas.microsoft.com/office/drawing/2014/main" id="{3755290C-2BF3-458A-9002-1AC046990C26}"/>
              </a:ext>
            </a:extLst>
          </p:cNvPr>
          <p:cNvSpPr>
            <a:spLocks noGrp="1"/>
          </p:cNvSpPr>
          <p:nvPr>
            <p:ph type="sldNum" sz="quarter" idx="12"/>
          </p:nvPr>
        </p:nvSpPr>
        <p:spPr/>
        <p:txBody>
          <a:bodyPr/>
          <a:lstStyle/>
          <a:p>
            <a:fld id="{263BE7C4-ADCD-4936-9C91-F9D322024154}" type="slidenum">
              <a:rPr lang="de-DE" smtClean="0"/>
              <a:t>‹Nr.›</a:t>
            </a:fld>
            <a:endParaRPr lang="de-DE"/>
          </a:p>
        </p:txBody>
      </p:sp>
    </p:spTree>
    <p:extLst>
      <p:ext uri="{BB962C8B-B14F-4D97-AF65-F5344CB8AC3E}">
        <p14:creationId xmlns:p14="http://schemas.microsoft.com/office/powerpoint/2010/main" val="236216347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a:extLst>
              <a:ext uri="{FF2B5EF4-FFF2-40B4-BE49-F238E27FC236}">
                <a16:creationId xmlns:a16="http://schemas.microsoft.com/office/drawing/2014/main" id="{D2303968-E1B0-4C3B-A827-16A50EF8001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de-DE"/>
              <a:t>Mastertitelformat bearbeiten</a:t>
            </a:r>
          </a:p>
        </p:txBody>
      </p:sp>
      <p:sp>
        <p:nvSpPr>
          <p:cNvPr id="3" name="Textplatzhalter 2">
            <a:extLst>
              <a:ext uri="{FF2B5EF4-FFF2-40B4-BE49-F238E27FC236}">
                <a16:creationId xmlns:a16="http://schemas.microsoft.com/office/drawing/2014/main" id="{7F35F991-781A-48E1-B695-075A09C2D2F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9BADFDC2-58C6-48BE-BF59-42D744A2C02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8E69F4A-0E2A-4C84-B3D9-B935C3636952}" type="datetimeFigureOut">
              <a:rPr lang="de-DE" smtClean="0"/>
              <a:t>13.11.2023</a:t>
            </a:fld>
            <a:endParaRPr lang="de-DE"/>
          </a:p>
        </p:txBody>
      </p:sp>
      <p:sp>
        <p:nvSpPr>
          <p:cNvPr id="5" name="Fußzeilenplatzhalter 4">
            <a:extLst>
              <a:ext uri="{FF2B5EF4-FFF2-40B4-BE49-F238E27FC236}">
                <a16:creationId xmlns:a16="http://schemas.microsoft.com/office/drawing/2014/main" id="{A4601208-AFA9-47FB-954A-BB63AAF4CE8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e-DE"/>
          </a:p>
        </p:txBody>
      </p:sp>
      <p:sp>
        <p:nvSpPr>
          <p:cNvPr id="6" name="Foliennummernplatzhalter 5">
            <a:extLst>
              <a:ext uri="{FF2B5EF4-FFF2-40B4-BE49-F238E27FC236}">
                <a16:creationId xmlns:a16="http://schemas.microsoft.com/office/drawing/2014/main" id="{B339FFEE-5108-4B6E-8195-0B09691B86A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63BE7C4-ADCD-4936-9C91-F9D322024154}" type="slidenum">
              <a:rPr lang="de-DE" smtClean="0"/>
              <a:t>‹Nr.›</a:t>
            </a:fld>
            <a:endParaRPr lang="de-DE"/>
          </a:p>
        </p:txBody>
      </p:sp>
    </p:spTree>
    <p:extLst>
      <p:ext uri="{BB962C8B-B14F-4D97-AF65-F5344CB8AC3E}">
        <p14:creationId xmlns:p14="http://schemas.microsoft.com/office/powerpoint/2010/main" val="93414687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Layout" Target="../slideLayouts/slideLayout7.xml"/><Relationship Id="rId4" Type="http://schemas.openxmlformats.org/officeDocument/2006/relationships/image" Target="../media/image8.png"/></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5.m4a"/><Relationship Id="rId1" Type="http://schemas.microsoft.com/office/2007/relationships/media" Target="../media/media5.m4a"/><Relationship Id="rId5" Type="http://schemas.openxmlformats.org/officeDocument/2006/relationships/image" Target="../media/image10.png"/><Relationship Id="rId4" Type="http://schemas.openxmlformats.org/officeDocument/2006/relationships/hyperlink" Target="https://www.focus.de/politik/experten/simbabwe-wahlen-2018-angst-vor-gewalt-und-wahlmanipulation_id_9321844.html" TargetMode="External"/></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6.m4a"/><Relationship Id="rId1" Type="http://schemas.microsoft.com/office/2007/relationships/media" Target="../media/media6.m4a"/><Relationship Id="rId5" Type="http://schemas.openxmlformats.org/officeDocument/2006/relationships/image" Target="../media/image10.png"/><Relationship Id="rId4" Type="http://schemas.openxmlformats.org/officeDocument/2006/relationships/hyperlink" Target="https://www.deutschlandfunknova.de/beitrag/waehlen-arbeiten-auto-fahren-drei-jahre-frauenwahlrecht-in-saudi-arabien" TargetMode="External"/></Relationships>
</file>

<file path=ppt/slides/_rels/slide12.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4.svg"/><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hyperlink" Target="https://www.nzz.ch/praesident_algerien_wahl-ld.558847" TargetMode="External"/><Relationship Id="rId2" Type="http://schemas.openxmlformats.org/officeDocument/2006/relationships/hyperlink" Target="https://www.swp-berlin.org/publikation/nach-den-wahlen-in-myanmar-ein-land-zwei-sichtweisen" TargetMode="External"/><Relationship Id="rId1" Type="http://schemas.openxmlformats.org/officeDocument/2006/relationships/slideLayout" Target="../slideLayouts/slideLayout7.xml"/><Relationship Id="rId5" Type="http://schemas.openxmlformats.org/officeDocument/2006/relationships/hyperlink" Target="https://www.deutschlandfunknova.de/beitrag/waehlen-arbeiten-auto-fahren-drei-jahre-frauenwahlrecht-in-saudi-arabien" TargetMode="External"/><Relationship Id="rId4" Type="http://schemas.openxmlformats.org/officeDocument/2006/relationships/hyperlink" Target="https://www.focus.de/politik/experten/simbabwe-wahlen-2018-angst-vor-gewalt-und-wahlmanipulation_id_9321844.html" TargetMode="External"/></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1.m4a"/><Relationship Id="rId1" Type="http://schemas.microsoft.com/office/2007/relationships/media" Target="../media/media1.m4a"/><Relationship Id="rId5" Type="http://schemas.openxmlformats.org/officeDocument/2006/relationships/image" Target="../media/image10.png"/><Relationship Id="rId4" Type="http://schemas.openxmlformats.org/officeDocument/2006/relationships/image" Target="../media/image9.jpg"/></Relationships>
</file>

<file path=ppt/slides/_rels/slide3.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2.m4a"/><Relationship Id="rId1" Type="http://schemas.microsoft.com/office/2007/relationships/media" Target="../media/media2.m4a"/><Relationship Id="rId5" Type="http://schemas.openxmlformats.org/officeDocument/2006/relationships/image" Target="../media/image10.png"/><Relationship Id="rId4" Type="http://schemas.openxmlformats.org/officeDocument/2006/relationships/hyperlink" Target="https://www.spiegel.de/politik/ausland/russland-wahl-unregelmaessigkeiten-was-heisst-das-konkret-a-1198717.html" TargetMode="External"/></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3.m4a"/><Relationship Id="rId1" Type="http://schemas.microsoft.com/office/2007/relationships/media" Target="../media/media3.m4a"/><Relationship Id="rId5" Type="http://schemas.openxmlformats.org/officeDocument/2006/relationships/image" Target="../media/image10.png"/><Relationship Id="rId4" Type="http://schemas.openxmlformats.org/officeDocument/2006/relationships/hyperlink" Target="https://www.swp-berlin.org/publikation/nach-den-wahlen-in-myanmar-ein-land-zwei-sichtweisen" TargetMode="External"/></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4.m4a"/><Relationship Id="rId1" Type="http://schemas.microsoft.com/office/2007/relationships/media" Target="../media/media4.m4a"/><Relationship Id="rId5" Type="http://schemas.openxmlformats.org/officeDocument/2006/relationships/image" Target="../media/image10.png"/><Relationship Id="rId4" Type="http://schemas.openxmlformats.org/officeDocument/2006/relationships/hyperlink" Target="https://www.nzz.ch/praesident_algerien_wahl-ld.558847"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Grafik 8">
            <a:extLst>
              <a:ext uri="{FF2B5EF4-FFF2-40B4-BE49-F238E27FC236}">
                <a16:creationId xmlns:a16="http://schemas.microsoft.com/office/drawing/2014/main" id="{95F96D0A-801A-4E1E-91EC-653CFC8ACA76}"/>
              </a:ext>
            </a:extLst>
          </p:cNvPr>
          <p:cNvPicPr>
            <a:picLocks noChangeAspect="1"/>
          </p:cNvPicPr>
          <p:nvPr/>
        </p:nvPicPr>
        <p:blipFill rotWithShape="1">
          <a:blip r:embed="rId2">
            <a:extLst>
              <a:ext uri="{28A0092B-C50C-407E-A947-70E740481C1C}">
                <a14:useLocalDpi xmlns:a14="http://schemas.microsoft.com/office/drawing/2010/main" val="0"/>
              </a:ext>
            </a:extLst>
          </a:blip>
          <a:srcRect t="14706" b="10667"/>
          <a:stretch/>
        </p:blipFill>
        <p:spPr>
          <a:xfrm>
            <a:off x="902765" y="1008669"/>
            <a:ext cx="10285163" cy="5117812"/>
          </a:xfrm>
          <a:prstGeom prst="rect">
            <a:avLst/>
          </a:prstGeom>
        </p:spPr>
      </p:pic>
      <p:sp>
        <p:nvSpPr>
          <p:cNvPr id="10" name="Textfeld 9">
            <a:extLst>
              <a:ext uri="{FF2B5EF4-FFF2-40B4-BE49-F238E27FC236}">
                <a16:creationId xmlns:a16="http://schemas.microsoft.com/office/drawing/2014/main" id="{3F0A008C-B7B0-417F-977D-97B2CBABA2AA}"/>
              </a:ext>
            </a:extLst>
          </p:cNvPr>
          <p:cNvSpPr txBox="1"/>
          <p:nvPr/>
        </p:nvSpPr>
        <p:spPr>
          <a:xfrm>
            <a:off x="4263991" y="2482068"/>
            <a:ext cx="4675695" cy="1323439"/>
          </a:xfrm>
          <a:prstGeom prst="rect">
            <a:avLst/>
          </a:prstGeom>
          <a:noFill/>
        </p:spPr>
        <p:txBody>
          <a:bodyPr wrap="square" rtlCol="0">
            <a:spAutoFit/>
          </a:bodyPr>
          <a:lstStyle/>
          <a:p>
            <a:r>
              <a:rPr lang="de-DE" sz="4000" b="1" dirty="0">
                <a:solidFill>
                  <a:schemeClr val="bg1"/>
                </a:solidFill>
                <a:effectLst>
                  <a:outerShdw blurRad="38100" dist="38100" dir="2700000" algn="tl">
                    <a:srgbClr val="000000">
                      <a:alpha val="43137"/>
                    </a:srgbClr>
                  </a:outerShdw>
                </a:effectLst>
              </a:rPr>
              <a:t>9. Juni 2024</a:t>
            </a:r>
          </a:p>
          <a:p>
            <a:r>
              <a:rPr lang="de-DE" sz="4000" b="1" dirty="0">
                <a:solidFill>
                  <a:schemeClr val="bg1"/>
                </a:solidFill>
                <a:effectLst>
                  <a:outerShdw blurRad="38100" dist="38100" dir="2700000" algn="tl">
                    <a:srgbClr val="000000">
                      <a:alpha val="43137"/>
                    </a:srgbClr>
                  </a:outerShdw>
                </a:effectLst>
              </a:rPr>
              <a:t>         Europawahl</a:t>
            </a:r>
          </a:p>
        </p:txBody>
      </p:sp>
      <p:sp>
        <p:nvSpPr>
          <p:cNvPr id="6" name="Textfeld 5">
            <a:extLst>
              <a:ext uri="{FF2B5EF4-FFF2-40B4-BE49-F238E27FC236}">
                <a16:creationId xmlns:a16="http://schemas.microsoft.com/office/drawing/2014/main" id="{2501E9F3-EE1B-423E-AB7D-FC1D82B8B7A9}"/>
              </a:ext>
            </a:extLst>
          </p:cNvPr>
          <p:cNvSpPr txBox="1"/>
          <p:nvPr/>
        </p:nvSpPr>
        <p:spPr>
          <a:xfrm>
            <a:off x="9568206" y="6003370"/>
            <a:ext cx="2553077" cy="246221"/>
          </a:xfrm>
          <a:prstGeom prst="rect">
            <a:avLst/>
          </a:prstGeom>
          <a:noFill/>
        </p:spPr>
        <p:txBody>
          <a:bodyPr wrap="square" rtlCol="0">
            <a:spAutoFit/>
          </a:bodyPr>
          <a:lstStyle/>
          <a:p>
            <a:r>
              <a:rPr lang="de-DE" sz="1000" dirty="0"/>
              <a:t>©istockphoto.com/</a:t>
            </a:r>
            <a:r>
              <a:rPr lang="de-DE" sz="1000" dirty="0">
                <a:latin typeface="Arial" panose="020B0604020202020204" pitchFamily="34" charset="0"/>
                <a:cs typeface="Arial" panose="020B0604020202020204" pitchFamily="34" charset="0"/>
              </a:rPr>
              <a:t> iStock-932091474</a:t>
            </a:r>
            <a:r>
              <a:rPr lang="de-DE" sz="1000" dirty="0"/>
              <a:t> </a:t>
            </a:r>
          </a:p>
        </p:txBody>
      </p:sp>
      <p:pic>
        <p:nvPicPr>
          <p:cNvPr id="7" name="Grafik 6">
            <a:extLst>
              <a:ext uri="{FF2B5EF4-FFF2-40B4-BE49-F238E27FC236}">
                <a16:creationId xmlns:a16="http://schemas.microsoft.com/office/drawing/2014/main" id="{3B090D13-60AA-4281-8D14-12F2C23CF9C5}"/>
              </a:ext>
            </a:extLst>
          </p:cNvPr>
          <p:cNvPicPr>
            <a:picLocks noChangeAspect="1"/>
          </p:cNvPicPr>
          <p:nvPr/>
        </p:nvPicPr>
        <p:blipFill rotWithShape="1">
          <a:blip r:embed="rId3">
            <a:biLevel thresh="25000"/>
            <a:extLst>
              <a:ext uri="{28A0092B-C50C-407E-A947-70E740481C1C}">
                <a14:useLocalDpi xmlns:a14="http://schemas.microsoft.com/office/drawing/2010/main" val="0"/>
              </a:ext>
            </a:extLst>
          </a:blip>
          <a:srcRect b="20261"/>
          <a:stretch/>
        </p:blipFill>
        <p:spPr>
          <a:xfrm>
            <a:off x="5090390" y="3627530"/>
            <a:ext cx="2692861" cy="1263192"/>
          </a:xfrm>
          <a:prstGeom prst="rect">
            <a:avLst/>
          </a:prstGeom>
        </p:spPr>
      </p:pic>
      <p:pic>
        <p:nvPicPr>
          <p:cNvPr id="8" name="Grafik 7">
            <a:extLst>
              <a:ext uri="{FF2B5EF4-FFF2-40B4-BE49-F238E27FC236}">
                <a16:creationId xmlns:a16="http://schemas.microsoft.com/office/drawing/2014/main" id="{9A1DD546-A1AC-4F00-82DB-159F6BE16A9A}"/>
              </a:ext>
            </a:extLst>
          </p:cNvPr>
          <p:cNvPicPr>
            <a:picLocks noChangeAspect="1"/>
          </p:cNvPicPr>
          <p:nvPr/>
        </p:nvPicPr>
        <p:blipFill>
          <a:blip r:embed="rId4"/>
          <a:stretch>
            <a:fillRect/>
          </a:stretch>
        </p:blipFill>
        <p:spPr>
          <a:xfrm>
            <a:off x="6787712" y="4161340"/>
            <a:ext cx="1010121" cy="667236"/>
          </a:xfrm>
          <a:prstGeom prst="rect">
            <a:avLst/>
          </a:prstGeom>
        </p:spPr>
      </p:pic>
    </p:spTree>
    <p:extLst>
      <p:ext uri="{BB962C8B-B14F-4D97-AF65-F5344CB8AC3E}">
        <p14:creationId xmlns:p14="http://schemas.microsoft.com/office/powerpoint/2010/main" val="45032080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feld 1">
            <a:extLst>
              <a:ext uri="{FF2B5EF4-FFF2-40B4-BE49-F238E27FC236}">
                <a16:creationId xmlns:a16="http://schemas.microsoft.com/office/drawing/2014/main" id="{D5D82114-21C0-4929-B819-CA33F8D132E9}"/>
              </a:ext>
            </a:extLst>
          </p:cNvPr>
          <p:cNvSpPr txBox="1"/>
          <p:nvPr/>
        </p:nvSpPr>
        <p:spPr>
          <a:xfrm>
            <a:off x="554796" y="730223"/>
            <a:ext cx="10177433" cy="584775"/>
          </a:xfrm>
          <a:prstGeom prst="rect">
            <a:avLst/>
          </a:prstGeom>
          <a:noFill/>
        </p:spPr>
        <p:txBody>
          <a:bodyPr wrap="square">
            <a:spAutoFit/>
          </a:bodyPr>
          <a:lstStyle/>
          <a:p>
            <a:r>
              <a:rPr lang="de-DE" sz="3200" dirty="0">
                <a:solidFill>
                  <a:schemeClr val="accent1">
                    <a:lumMod val="75000"/>
                  </a:schemeClr>
                </a:solidFill>
                <a:latin typeface="Arial" panose="020B0604020202020204" pitchFamily="34" charset="0"/>
                <a:ea typeface="Gungsuh" panose="02030600000101010101" pitchFamily="18" charset="-127"/>
                <a:cs typeface="Arial" panose="020B0604020202020204" pitchFamily="34" charset="0"/>
              </a:rPr>
              <a:t>Beispiel 4</a:t>
            </a:r>
            <a:endParaRPr lang="de-DE" sz="3200" dirty="0">
              <a:solidFill>
                <a:schemeClr val="accent1">
                  <a:lumMod val="75000"/>
                </a:schemeClr>
              </a:solidFill>
              <a:latin typeface="Arial" panose="020B0604020202020204" pitchFamily="34" charset="0"/>
              <a:cs typeface="Arial" panose="020B0604020202020204" pitchFamily="34" charset="0"/>
            </a:endParaRPr>
          </a:p>
        </p:txBody>
      </p:sp>
      <p:sp>
        <p:nvSpPr>
          <p:cNvPr id="3" name="Sprechblase: rechteckig mit abgerundeten Ecken 2">
            <a:extLst>
              <a:ext uri="{FF2B5EF4-FFF2-40B4-BE49-F238E27FC236}">
                <a16:creationId xmlns:a16="http://schemas.microsoft.com/office/drawing/2014/main" id="{0264C92B-7F49-4DB7-B576-3E1008FBAE0C}"/>
              </a:ext>
            </a:extLst>
          </p:cNvPr>
          <p:cNvSpPr/>
          <p:nvPr/>
        </p:nvSpPr>
        <p:spPr>
          <a:xfrm>
            <a:off x="678731" y="2053249"/>
            <a:ext cx="10765410" cy="3044858"/>
          </a:xfrm>
          <a:prstGeom prst="wedgeRoundRect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defRPr/>
            </a:pPr>
            <a:r>
              <a:rPr lang="de-DE" sz="2800" dirty="0">
                <a:latin typeface="Arial" panose="020B0604020202020204" pitchFamily="34" charset="0"/>
                <a:cs typeface="Arial" panose="020B0604020202020204" pitchFamily="34" charset="0"/>
              </a:rPr>
              <a:t>Ich komme aus den ländlichen Provinzen von </a:t>
            </a:r>
            <a:r>
              <a:rPr lang="de-DE" sz="2800" dirty="0" err="1">
                <a:latin typeface="Arial" panose="020B0604020202020204" pitchFamily="34" charset="0"/>
                <a:cs typeface="Arial" panose="020B0604020202020204" pitchFamily="34" charset="0"/>
              </a:rPr>
              <a:t>Mashonaland</a:t>
            </a:r>
            <a:r>
              <a:rPr lang="de-DE" sz="2800" dirty="0">
                <a:latin typeface="Arial" panose="020B0604020202020204" pitchFamily="34" charset="0"/>
                <a:cs typeface="Arial" panose="020B0604020202020204" pitchFamily="34" charset="0"/>
              </a:rPr>
              <a:t>. Eines Tages kam die Miliz in unser Dorf und die Soldaten befahlen uns, wir müssen alle zur Wahl gehen. Dort sollten wir ZANU-PF wählen. Sie haben uns massiv eingeschüchtert und uns Angst gemacht.  </a:t>
            </a:r>
          </a:p>
        </p:txBody>
      </p:sp>
      <p:sp>
        <p:nvSpPr>
          <p:cNvPr id="4" name="Textfeld 3">
            <a:extLst>
              <a:ext uri="{FF2B5EF4-FFF2-40B4-BE49-F238E27FC236}">
                <a16:creationId xmlns:a16="http://schemas.microsoft.com/office/drawing/2014/main" id="{21390B51-1C0B-43F4-901E-97A3E7A0A9E3}"/>
              </a:ext>
            </a:extLst>
          </p:cNvPr>
          <p:cNvSpPr txBox="1"/>
          <p:nvPr/>
        </p:nvSpPr>
        <p:spPr>
          <a:xfrm>
            <a:off x="554795" y="1465711"/>
            <a:ext cx="8033023" cy="461665"/>
          </a:xfrm>
          <a:prstGeom prst="rect">
            <a:avLst/>
          </a:prstGeom>
          <a:noFill/>
        </p:spPr>
        <p:txBody>
          <a:bodyPr wrap="square" rtlCol="0">
            <a:spAutoFit/>
          </a:bodyPr>
          <a:lstStyle/>
          <a:p>
            <a:r>
              <a:rPr lang="de-DE" sz="2400" dirty="0">
                <a:latin typeface="Arial" panose="020B0604020202020204" pitchFamily="34" charset="0"/>
                <a:cs typeface="Arial" panose="020B0604020202020204" pitchFamily="34" charset="0"/>
              </a:rPr>
              <a:t>Ein Wähler aus Simbabwe erlebte 2018 Folgendes:</a:t>
            </a:r>
          </a:p>
        </p:txBody>
      </p:sp>
      <p:sp>
        <p:nvSpPr>
          <p:cNvPr id="5" name="Rechteck 4">
            <a:extLst>
              <a:ext uri="{FF2B5EF4-FFF2-40B4-BE49-F238E27FC236}">
                <a16:creationId xmlns:a16="http://schemas.microsoft.com/office/drawing/2014/main" id="{BBF6C52F-25D6-4337-81B2-27D813F217FE}"/>
              </a:ext>
            </a:extLst>
          </p:cNvPr>
          <p:cNvSpPr/>
          <p:nvPr/>
        </p:nvSpPr>
        <p:spPr>
          <a:xfrm>
            <a:off x="554796" y="5943891"/>
            <a:ext cx="11417245" cy="253916"/>
          </a:xfrm>
          <a:prstGeom prst="rect">
            <a:avLst/>
          </a:prstGeom>
        </p:spPr>
        <p:txBody>
          <a:bodyPr wrap="square">
            <a:spAutoFit/>
          </a:bodyPr>
          <a:lstStyle/>
          <a:p>
            <a:pPr>
              <a:defRPr/>
            </a:pPr>
            <a:r>
              <a:rPr lang="de-DE" sz="1000" dirty="0">
                <a:latin typeface="Arial" panose="020B0604020202020204" pitchFamily="34" charset="0"/>
                <a:ea typeface="Times New Roman"/>
                <a:cs typeface="Arial" panose="020B0604020202020204" pitchFamily="34" charset="0"/>
              </a:rPr>
              <a:t>(</a:t>
            </a:r>
            <a:r>
              <a:rPr lang="de-DE" sz="1000" dirty="0">
                <a:latin typeface="Arial" panose="020B0604020202020204" pitchFamily="34" charset="0"/>
                <a:cs typeface="Arial" panose="020B0604020202020204" pitchFamily="34" charset="0"/>
              </a:rPr>
              <a:t>Frei nach  </a:t>
            </a:r>
            <a:r>
              <a:rPr lang="de-DE" sz="1000" u="sng" dirty="0">
                <a:latin typeface="Arial" panose="020B0604020202020204" pitchFamily="34" charset="0"/>
                <a:cs typeface="Arial" panose="020B0604020202020204" pitchFamily="34" charset="0"/>
                <a:hlinkClick r:id="rId4" tooltip="https://www.focus.de/politik/experten/simbabwe-wahlen-2018-angst-vor-gewalt-und-wahlmanipulation_id_9321844.html"/>
              </a:rPr>
              <a:t>https://www.focus.de/politik/experten/simbabwe-wahlen-2018-angst-vor-gewalt-und-wahlmanipulation_id_9321844.html</a:t>
            </a:r>
            <a:r>
              <a:rPr lang="de-DE" sz="1000" dirty="0">
                <a:latin typeface="Arial" panose="020B0604020202020204" pitchFamily="34" charset="0"/>
                <a:ea typeface="Times New Roman"/>
                <a:cs typeface="Arial" panose="020B0604020202020204" pitchFamily="34" charset="0"/>
              </a:rPr>
              <a:t>, DL vom 08.08.23) </a:t>
            </a:r>
            <a:endParaRPr lang="de-DE" sz="1000" dirty="0">
              <a:latin typeface="Arial" panose="020B0604020202020204" pitchFamily="34" charset="0"/>
              <a:cs typeface="Arial" panose="020B0604020202020204" pitchFamily="34" charset="0"/>
            </a:endParaRPr>
          </a:p>
        </p:txBody>
      </p:sp>
      <p:pic>
        <p:nvPicPr>
          <p:cNvPr id="6" name="Ich komme aus den lä">
            <a:hlinkClick r:id="" action="ppaction://media"/>
            <a:extLst>
              <a:ext uri="{FF2B5EF4-FFF2-40B4-BE49-F238E27FC236}">
                <a16:creationId xmlns:a16="http://schemas.microsoft.com/office/drawing/2014/main" id="{BDD65295-5D4F-42D7-AB26-90FE1C1C26F8}"/>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764209" y="5446784"/>
            <a:ext cx="406400" cy="406400"/>
          </a:xfrm>
          <a:prstGeom prst="rect">
            <a:avLst/>
          </a:prstGeom>
        </p:spPr>
      </p:pic>
    </p:spTree>
    <p:extLst>
      <p:ext uri="{BB962C8B-B14F-4D97-AF65-F5344CB8AC3E}">
        <p14:creationId xmlns:p14="http://schemas.microsoft.com/office/powerpoint/2010/main" val="983453153"/>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6"/>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17163" fill="hold"/>
                                        <p:tgtEl>
                                          <p:spTgt spid="6"/>
                                        </p:tgtEl>
                                      </p:cBhvr>
                                    </p:cmd>
                                  </p:childTnLst>
                                </p:cTn>
                              </p:par>
                            </p:childTnLst>
                          </p:cTn>
                        </p:par>
                      </p:childTnLst>
                    </p:cTn>
                  </p:par>
                </p:childTnLst>
              </p:cTn>
              <p:nextCondLst>
                <p:cond evt="onClick" delay="0">
                  <p:tgtEl>
                    <p:spTgt spid="6"/>
                  </p:tgtEl>
                </p:cond>
              </p:nextCondLst>
            </p:seq>
            <p:audio>
              <p:cMediaNode vol="80000">
                <p:cTn id="7" fill="hold" display="0">
                  <p:stCondLst>
                    <p:cond delay="indefinite"/>
                  </p:stCondLst>
                  <p:endCondLst>
                    <p:cond evt="onStopAudio" delay="0">
                      <p:tgtEl>
                        <p:sldTgt/>
                      </p:tgtEl>
                    </p:cond>
                  </p:endCondLst>
                </p:cTn>
                <p:tgtEl>
                  <p:spTgt spid="6"/>
                </p:tgtEl>
              </p:cMediaNode>
            </p:audio>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feld 1">
            <a:extLst>
              <a:ext uri="{FF2B5EF4-FFF2-40B4-BE49-F238E27FC236}">
                <a16:creationId xmlns:a16="http://schemas.microsoft.com/office/drawing/2014/main" id="{D5D82114-21C0-4929-B819-CA33F8D132E9}"/>
              </a:ext>
            </a:extLst>
          </p:cNvPr>
          <p:cNvSpPr txBox="1"/>
          <p:nvPr/>
        </p:nvSpPr>
        <p:spPr>
          <a:xfrm>
            <a:off x="554796" y="730223"/>
            <a:ext cx="10177433" cy="584775"/>
          </a:xfrm>
          <a:prstGeom prst="rect">
            <a:avLst/>
          </a:prstGeom>
          <a:noFill/>
        </p:spPr>
        <p:txBody>
          <a:bodyPr wrap="square">
            <a:spAutoFit/>
          </a:bodyPr>
          <a:lstStyle/>
          <a:p>
            <a:r>
              <a:rPr lang="de-DE" sz="3200" dirty="0">
                <a:solidFill>
                  <a:schemeClr val="accent1">
                    <a:lumMod val="75000"/>
                  </a:schemeClr>
                </a:solidFill>
                <a:latin typeface="Arial" panose="020B0604020202020204" pitchFamily="34" charset="0"/>
                <a:ea typeface="Gungsuh" panose="02030600000101010101" pitchFamily="18" charset="-127"/>
                <a:cs typeface="Arial" panose="020B0604020202020204" pitchFamily="34" charset="0"/>
              </a:rPr>
              <a:t>Beispiel 5</a:t>
            </a:r>
            <a:endParaRPr lang="de-DE" sz="3200" dirty="0">
              <a:solidFill>
                <a:schemeClr val="accent1">
                  <a:lumMod val="75000"/>
                </a:schemeClr>
              </a:solidFill>
              <a:latin typeface="Arial" panose="020B0604020202020204" pitchFamily="34" charset="0"/>
              <a:cs typeface="Arial" panose="020B0604020202020204" pitchFamily="34" charset="0"/>
            </a:endParaRPr>
          </a:p>
        </p:txBody>
      </p:sp>
      <p:sp>
        <p:nvSpPr>
          <p:cNvPr id="3" name="Sprechblase: rechteckig mit abgerundeten Ecken 2">
            <a:extLst>
              <a:ext uri="{FF2B5EF4-FFF2-40B4-BE49-F238E27FC236}">
                <a16:creationId xmlns:a16="http://schemas.microsoft.com/office/drawing/2014/main" id="{0264C92B-7F49-4DB7-B576-3E1008FBAE0C}"/>
              </a:ext>
            </a:extLst>
          </p:cNvPr>
          <p:cNvSpPr/>
          <p:nvPr/>
        </p:nvSpPr>
        <p:spPr>
          <a:xfrm>
            <a:off x="678731" y="2043823"/>
            <a:ext cx="10765410" cy="3044858"/>
          </a:xfrm>
          <a:prstGeom prst="wedgeRoundRect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defRPr/>
            </a:pPr>
            <a:r>
              <a:rPr lang="de-DE" sz="2800" dirty="0">
                <a:latin typeface="Arial" panose="020B0604020202020204" pitchFamily="34" charset="0"/>
                <a:cs typeface="Arial" panose="020B0604020202020204" pitchFamily="34" charset="0"/>
              </a:rPr>
              <a:t>2015 durfte ich zum ersten Mal wählen. Das ist das erste Mal, dass eine Frau in unserer Familie zur Wahl gehen durfte, vorher gab es kein Wahlrecht für Frauen. Frauen konnten sich auch aufstellen lassen zur Wahl, aber das taten nicht viele. Nur 20 Frauen wurden in die Kommunalräte gewählt, das sind gerade einmal ein Prozent der zur Wahl stehenden Sitze.  </a:t>
            </a:r>
            <a:endParaRPr lang="de-DE" sz="2800" dirty="0"/>
          </a:p>
        </p:txBody>
      </p:sp>
      <p:sp>
        <p:nvSpPr>
          <p:cNvPr id="4" name="Textfeld 3">
            <a:extLst>
              <a:ext uri="{FF2B5EF4-FFF2-40B4-BE49-F238E27FC236}">
                <a16:creationId xmlns:a16="http://schemas.microsoft.com/office/drawing/2014/main" id="{21390B51-1C0B-43F4-901E-97A3E7A0A9E3}"/>
              </a:ext>
            </a:extLst>
          </p:cNvPr>
          <p:cNvSpPr txBox="1"/>
          <p:nvPr/>
        </p:nvSpPr>
        <p:spPr>
          <a:xfrm>
            <a:off x="593887" y="1419619"/>
            <a:ext cx="6410228" cy="461665"/>
          </a:xfrm>
          <a:prstGeom prst="rect">
            <a:avLst/>
          </a:prstGeom>
          <a:noFill/>
        </p:spPr>
        <p:txBody>
          <a:bodyPr wrap="square" rtlCol="0">
            <a:spAutoFit/>
          </a:bodyPr>
          <a:lstStyle/>
          <a:p>
            <a:r>
              <a:rPr lang="de-DE" sz="2400" dirty="0">
                <a:latin typeface="Arial" panose="020B0604020202020204" pitchFamily="34" charset="0"/>
                <a:cs typeface="Arial" panose="020B0604020202020204" pitchFamily="34" charset="0"/>
              </a:rPr>
              <a:t>Eine Wählerin aus Saudi-Arabien berichtet:</a:t>
            </a:r>
          </a:p>
        </p:txBody>
      </p:sp>
      <p:sp>
        <p:nvSpPr>
          <p:cNvPr id="5" name="Rechteck 4">
            <a:extLst>
              <a:ext uri="{FF2B5EF4-FFF2-40B4-BE49-F238E27FC236}">
                <a16:creationId xmlns:a16="http://schemas.microsoft.com/office/drawing/2014/main" id="{BBF6C52F-25D6-4337-81B2-27D813F217FE}"/>
              </a:ext>
            </a:extLst>
          </p:cNvPr>
          <p:cNvSpPr/>
          <p:nvPr/>
        </p:nvSpPr>
        <p:spPr>
          <a:xfrm>
            <a:off x="554796" y="5943891"/>
            <a:ext cx="11417245" cy="246221"/>
          </a:xfrm>
          <a:prstGeom prst="rect">
            <a:avLst/>
          </a:prstGeom>
        </p:spPr>
        <p:txBody>
          <a:bodyPr wrap="square">
            <a:spAutoFit/>
          </a:bodyPr>
          <a:lstStyle/>
          <a:p>
            <a:pPr>
              <a:defRPr/>
            </a:pPr>
            <a:r>
              <a:rPr lang="de-DE" sz="1000" dirty="0">
                <a:latin typeface="Arial" panose="020B0604020202020204" pitchFamily="34" charset="0"/>
                <a:ea typeface="Times New Roman"/>
                <a:cs typeface="Arial" panose="020B0604020202020204" pitchFamily="34" charset="0"/>
              </a:rPr>
              <a:t>(</a:t>
            </a:r>
            <a:r>
              <a:rPr lang="de-DE" sz="1000" dirty="0">
                <a:latin typeface="Arial" panose="020B0604020202020204" pitchFamily="34" charset="0"/>
                <a:cs typeface="Arial" panose="020B0604020202020204" pitchFamily="34" charset="0"/>
              </a:rPr>
              <a:t>Frei nach </a:t>
            </a:r>
            <a:r>
              <a:rPr lang="de-DE" sz="1000" u="sng" dirty="0">
                <a:latin typeface="Arial" panose="020B0604020202020204" pitchFamily="34" charset="0"/>
                <a:cs typeface="Arial" panose="020B0604020202020204" pitchFamily="34" charset="0"/>
                <a:hlinkClick r:id="rId4" tooltip="https://www.deutschlandfunknova.de/beitrag/waehlen-arbeiten-auto-fahren-drei-jahre-frauenwahlrecht-in-saudi-arabien"/>
              </a:rPr>
              <a:t>https://www.deutschlandfunknova.de/beitrag/waehlen-arbeiten-auto-fahren-drei-jahre-frauenwahlrecht-in-saudi-arabien</a:t>
            </a:r>
            <a:r>
              <a:rPr lang="de-DE" sz="1000" dirty="0">
                <a:latin typeface="Arial" panose="020B0604020202020204" pitchFamily="34" charset="0"/>
                <a:ea typeface="Times New Roman"/>
                <a:cs typeface="Arial" panose="020B0604020202020204" pitchFamily="34" charset="0"/>
              </a:rPr>
              <a:t>, DL vom 08.08.23) </a:t>
            </a:r>
            <a:endParaRPr lang="de-DE" sz="1000" dirty="0">
              <a:latin typeface="Arial" panose="020B0604020202020204" pitchFamily="34" charset="0"/>
              <a:cs typeface="Arial" panose="020B0604020202020204" pitchFamily="34" charset="0"/>
            </a:endParaRPr>
          </a:p>
        </p:txBody>
      </p:sp>
      <p:pic>
        <p:nvPicPr>
          <p:cNvPr id="6" name="2015 durfte ich zum ">
            <a:hlinkClick r:id="" action="ppaction://media"/>
            <a:extLst>
              <a:ext uri="{FF2B5EF4-FFF2-40B4-BE49-F238E27FC236}">
                <a16:creationId xmlns:a16="http://schemas.microsoft.com/office/drawing/2014/main" id="{7C99C530-7568-45DF-9428-6F8661F7B6A9}"/>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833783" y="5239394"/>
            <a:ext cx="406400" cy="406400"/>
          </a:xfrm>
          <a:prstGeom prst="rect">
            <a:avLst/>
          </a:prstGeom>
        </p:spPr>
      </p:pic>
    </p:spTree>
    <p:extLst>
      <p:ext uri="{BB962C8B-B14F-4D97-AF65-F5344CB8AC3E}">
        <p14:creationId xmlns:p14="http://schemas.microsoft.com/office/powerpoint/2010/main" val="4033170510"/>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6"/>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25050" fill="hold"/>
                                        <p:tgtEl>
                                          <p:spTgt spid="6"/>
                                        </p:tgtEl>
                                      </p:cBhvr>
                                    </p:cmd>
                                  </p:childTnLst>
                                </p:cTn>
                              </p:par>
                            </p:childTnLst>
                          </p:cTn>
                        </p:par>
                      </p:childTnLst>
                    </p:cTn>
                  </p:par>
                </p:childTnLst>
              </p:cTn>
              <p:nextCondLst>
                <p:cond evt="onClick" delay="0">
                  <p:tgtEl>
                    <p:spTgt spid="6"/>
                  </p:tgtEl>
                </p:cond>
              </p:nextCondLst>
            </p:seq>
            <p:audio>
              <p:cMediaNode vol="80000">
                <p:cTn id="7" fill="hold" display="0">
                  <p:stCondLst>
                    <p:cond delay="indefinite"/>
                  </p:stCondLst>
                  <p:endCondLst>
                    <p:cond evt="onStopAudio" delay="0">
                      <p:tgtEl>
                        <p:sldTgt/>
                      </p:tgtEl>
                    </p:cond>
                  </p:endCondLst>
                </p:cTn>
                <p:tgtEl>
                  <p:spTgt spid="6"/>
                </p:tgtEl>
              </p:cMediaNode>
            </p:audio>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hteck 2">
            <a:extLst>
              <a:ext uri="{FF2B5EF4-FFF2-40B4-BE49-F238E27FC236}">
                <a16:creationId xmlns:a16="http://schemas.microsoft.com/office/drawing/2014/main" id="{83C10C7B-B8A7-4DB1-B24F-FC264DF91876}"/>
              </a:ext>
            </a:extLst>
          </p:cNvPr>
          <p:cNvSpPr/>
          <p:nvPr/>
        </p:nvSpPr>
        <p:spPr>
          <a:xfrm>
            <a:off x="782052" y="856219"/>
            <a:ext cx="9605913" cy="4893647"/>
          </a:xfrm>
          <a:prstGeom prst="rect">
            <a:avLst/>
          </a:prstGeom>
        </p:spPr>
        <p:txBody>
          <a:bodyPr wrap="square">
            <a:spAutoFit/>
          </a:bodyPr>
          <a:lstStyle/>
          <a:p>
            <a:pPr>
              <a:spcAft>
                <a:spcPts val="0"/>
              </a:spcAft>
            </a:pPr>
            <a:r>
              <a:rPr lang="de-DE" sz="2400" dirty="0">
                <a:latin typeface="Arial" panose="020B0604020202020204" pitchFamily="34" charset="0"/>
                <a:ea typeface="Times New Roman" panose="02020603050405020304" pitchFamily="18" charset="0"/>
                <a:cs typeface="Times New Roman" panose="02020603050405020304" pitchFamily="18" charset="0"/>
              </a:rPr>
              <a:t>Tom hat zum ersten Mal an einer Wahl teilgenommen. Vor dem Wahllokal wurde er </a:t>
            </a:r>
            <a:r>
              <a:rPr lang="de-DE" sz="2400" dirty="0">
                <a:highlight>
                  <a:srgbClr val="FFFF00"/>
                </a:highlight>
                <a:latin typeface="Arial" panose="020B0604020202020204" pitchFamily="34" charset="0"/>
                <a:ea typeface="Times New Roman" panose="02020603050405020304" pitchFamily="18" charset="0"/>
                <a:cs typeface="Times New Roman" panose="02020603050405020304" pitchFamily="18" charset="0"/>
              </a:rPr>
              <a:t>von einem groben Ordner </a:t>
            </a:r>
            <a:r>
              <a:rPr lang="de-DE" sz="2400" dirty="0">
                <a:latin typeface="Arial" panose="020B0604020202020204" pitchFamily="34" charset="0"/>
                <a:ea typeface="Times New Roman" panose="02020603050405020304" pitchFamily="18" charset="0"/>
                <a:cs typeface="Times New Roman" panose="02020603050405020304" pitchFamily="18" charset="0"/>
              </a:rPr>
              <a:t>der Security in die </a:t>
            </a:r>
            <a:r>
              <a:rPr lang="de-DE" sz="2400" dirty="0">
                <a:highlight>
                  <a:srgbClr val="FFFF00"/>
                </a:highlight>
                <a:latin typeface="Arial" panose="020B0604020202020204" pitchFamily="34" charset="0"/>
                <a:ea typeface="Times New Roman" panose="02020603050405020304" pitchFamily="18" charset="0"/>
                <a:cs typeface="Times New Roman" panose="02020603050405020304" pitchFamily="18" charset="0"/>
              </a:rPr>
              <a:t>Reihe der Erstwähler </a:t>
            </a:r>
            <a:r>
              <a:rPr lang="de-DE" sz="2400" dirty="0">
                <a:latin typeface="Arial" panose="020B0604020202020204" pitchFamily="34" charset="0"/>
                <a:ea typeface="Times New Roman" panose="02020603050405020304" pitchFamily="18" charset="0"/>
                <a:cs typeface="Times New Roman" panose="02020603050405020304" pitchFamily="18" charset="0"/>
              </a:rPr>
              <a:t>geschoben. Dann zählte der Ordner die Reihe ab und </a:t>
            </a:r>
            <a:r>
              <a:rPr lang="de-DE" sz="2400" dirty="0">
                <a:highlight>
                  <a:srgbClr val="FFFF00"/>
                </a:highlight>
                <a:latin typeface="Arial" panose="020B0604020202020204" pitchFamily="34" charset="0"/>
                <a:ea typeface="Times New Roman" panose="02020603050405020304" pitchFamily="18" charset="0"/>
                <a:cs typeface="Times New Roman" panose="02020603050405020304" pitchFamily="18" charset="0"/>
              </a:rPr>
              <a:t>schickte jeden Fünften wieder nach Hause</a:t>
            </a:r>
            <a:r>
              <a:rPr lang="de-DE" sz="2400" dirty="0">
                <a:latin typeface="Arial" panose="020B0604020202020204" pitchFamily="34" charset="0"/>
                <a:ea typeface="Times New Roman" panose="02020603050405020304" pitchFamily="18" charset="0"/>
                <a:cs typeface="Times New Roman" panose="02020603050405020304" pitchFamily="18" charset="0"/>
              </a:rPr>
              <a:t>. Im Wahllokal </a:t>
            </a:r>
            <a:r>
              <a:rPr lang="de-DE" sz="2400" dirty="0">
                <a:highlight>
                  <a:srgbClr val="FFFF00"/>
                </a:highlight>
                <a:latin typeface="Arial" panose="020B0604020202020204" pitchFamily="34" charset="0"/>
                <a:ea typeface="Times New Roman" panose="02020603050405020304" pitchFamily="18" charset="0"/>
                <a:cs typeface="Times New Roman" panose="02020603050405020304" pitchFamily="18" charset="0"/>
              </a:rPr>
              <a:t>forderte</a:t>
            </a:r>
            <a:r>
              <a:rPr lang="de-DE" sz="2400" dirty="0">
                <a:latin typeface="Arial" panose="020B0604020202020204" pitchFamily="34" charset="0"/>
                <a:ea typeface="Times New Roman" panose="02020603050405020304" pitchFamily="18" charset="0"/>
                <a:cs typeface="Times New Roman" panose="02020603050405020304" pitchFamily="18" charset="0"/>
              </a:rPr>
              <a:t> der </a:t>
            </a:r>
            <a:r>
              <a:rPr lang="de-DE" sz="2400" dirty="0">
                <a:highlight>
                  <a:srgbClr val="FFFF00"/>
                </a:highlight>
                <a:latin typeface="Arial" panose="020B0604020202020204" pitchFamily="34" charset="0"/>
                <a:ea typeface="Times New Roman" panose="02020603050405020304" pitchFamily="18" charset="0"/>
                <a:cs typeface="Times New Roman" panose="02020603050405020304" pitchFamily="18" charset="0"/>
              </a:rPr>
              <a:t>Wahlleiter, der mit einer Fahne der Heimatpartei winkte</a:t>
            </a:r>
            <a:r>
              <a:rPr lang="de-DE" sz="2400" dirty="0">
                <a:latin typeface="Arial" panose="020B0604020202020204" pitchFamily="34" charset="0"/>
                <a:ea typeface="Times New Roman" panose="02020603050405020304" pitchFamily="18" charset="0"/>
                <a:cs typeface="Times New Roman" panose="02020603050405020304" pitchFamily="18" charset="0"/>
              </a:rPr>
              <a:t>, </a:t>
            </a:r>
            <a:r>
              <a:rPr lang="de-DE" sz="2400" dirty="0">
                <a:highlight>
                  <a:srgbClr val="FFFF00"/>
                </a:highlight>
                <a:latin typeface="Arial" panose="020B0604020202020204" pitchFamily="34" charset="0"/>
                <a:ea typeface="Times New Roman" panose="02020603050405020304" pitchFamily="18" charset="0"/>
                <a:cs typeface="Times New Roman" panose="02020603050405020304" pitchFamily="18" charset="0"/>
              </a:rPr>
              <a:t>die Wähler dazu auf, seine Partei zu wählen</a:t>
            </a:r>
            <a:r>
              <a:rPr lang="de-DE" sz="2400" dirty="0">
                <a:latin typeface="Arial" panose="020B0604020202020204" pitchFamily="34" charset="0"/>
                <a:ea typeface="Times New Roman" panose="02020603050405020304" pitchFamily="18" charset="0"/>
                <a:cs typeface="Times New Roman" panose="02020603050405020304" pitchFamily="18" charset="0"/>
              </a:rPr>
              <a:t>. Tom bedrängte er besonders heftig, weil </a:t>
            </a:r>
            <a:r>
              <a:rPr lang="de-DE" sz="2400" dirty="0">
                <a:highlight>
                  <a:srgbClr val="FFFF00"/>
                </a:highlight>
                <a:latin typeface="Arial" panose="020B0604020202020204" pitchFamily="34" charset="0"/>
                <a:ea typeface="Times New Roman" panose="02020603050405020304" pitchFamily="18" charset="0"/>
                <a:cs typeface="Times New Roman" panose="02020603050405020304" pitchFamily="18" charset="0"/>
              </a:rPr>
              <a:t>seine Eltern bereits beide für die </a:t>
            </a:r>
            <a:r>
              <a:rPr lang="de-DE" sz="2400" dirty="0" err="1">
                <a:highlight>
                  <a:srgbClr val="FFFF00"/>
                </a:highlight>
                <a:latin typeface="Arial" panose="020B0604020202020204" pitchFamily="34" charset="0"/>
                <a:ea typeface="Times New Roman" panose="02020603050405020304" pitchFamily="18" charset="0"/>
                <a:cs typeface="Times New Roman" panose="02020603050405020304" pitchFamily="18" charset="0"/>
              </a:rPr>
              <a:t>Lilanen</a:t>
            </a:r>
            <a:r>
              <a:rPr lang="de-DE" sz="2400" dirty="0">
                <a:highlight>
                  <a:srgbClr val="FFFF00"/>
                </a:highlight>
                <a:latin typeface="Arial" panose="020B0604020202020204" pitchFamily="34" charset="0"/>
                <a:ea typeface="Times New Roman" panose="02020603050405020304" pitchFamily="18" charset="0"/>
                <a:cs typeface="Times New Roman" panose="02020603050405020304" pitchFamily="18" charset="0"/>
              </a:rPr>
              <a:t> gestimmt hätten</a:t>
            </a:r>
            <a:r>
              <a:rPr lang="de-DE" sz="2400" dirty="0">
                <a:latin typeface="Arial" panose="020B0604020202020204" pitchFamily="34" charset="0"/>
                <a:ea typeface="Times New Roman" panose="02020603050405020304" pitchFamily="18" charset="0"/>
                <a:cs typeface="Times New Roman" panose="02020603050405020304" pitchFamily="18" charset="0"/>
              </a:rPr>
              <a:t>. Endlich bekam Tom seinen </a:t>
            </a:r>
            <a:r>
              <a:rPr lang="de-DE" sz="2400" dirty="0">
                <a:highlight>
                  <a:srgbClr val="FFFF00"/>
                </a:highlight>
                <a:latin typeface="Arial" panose="020B0604020202020204" pitchFamily="34" charset="0"/>
                <a:ea typeface="Times New Roman" panose="02020603050405020304" pitchFamily="18" charset="0"/>
                <a:cs typeface="Times New Roman" panose="02020603050405020304" pitchFamily="18" charset="0"/>
              </a:rPr>
              <a:t>Erstwähler-Stimmzettel</a:t>
            </a:r>
            <a:r>
              <a:rPr lang="de-DE" sz="2400" dirty="0">
                <a:latin typeface="Arial" panose="020B0604020202020204" pitchFamily="34" charset="0"/>
                <a:ea typeface="Times New Roman" panose="02020603050405020304" pitchFamily="18" charset="0"/>
                <a:cs typeface="Times New Roman" panose="02020603050405020304" pitchFamily="18" charset="0"/>
              </a:rPr>
              <a:t>, der </a:t>
            </a:r>
            <a:r>
              <a:rPr lang="de-DE" sz="2400" dirty="0">
                <a:highlight>
                  <a:srgbClr val="FFFF00"/>
                </a:highlight>
                <a:latin typeface="Arial" panose="020B0604020202020204" pitchFamily="34" charset="0"/>
                <a:ea typeface="Times New Roman" panose="02020603050405020304" pitchFamily="18" charset="0"/>
                <a:cs typeface="Times New Roman" panose="02020603050405020304" pitchFamily="18" charset="0"/>
              </a:rPr>
              <a:t>wie der Frauen-Stimmzettel nur die Hälfte zählt</a:t>
            </a:r>
            <a:r>
              <a:rPr lang="de-DE" sz="2400" dirty="0">
                <a:latin typeface="Arial" panose="020B0604020202020204" pitchFamily="34" charset="0"/>
                <a:ea typeface="Times New Roman" panose="02020603050405020304" pitchFamily="18" charset="0"/>
                <a:cs typeface="Times New Roman" panose="02020603050405020304" pitchFamily="18" charset="0"/>
              </a:rPr>
              <a:t>, und füllte ihn aus. Demonstrativ steckte Tom seinen Stimmzettel in die </a:t>
            </a:r>
            <a:r>
              <a:rPr lang="de-DE" sz="2400" dirty="0">
                <a:highlight>
                  <a:srgbClr val="FFFF00"/>
                </a:highlight>
                <a:latin typeface="Arial" panose="020B0604020202020204" pitchFamily="34" charset="0"/>
                <a:ea typeface="Times New Roman" panose="02020603050405020304" pitchFamily="18" charset="0"/>
                <a:cs typeface="Times New Roman" panose="02020603050405020304" pitchFamily="18" charset="0"/>
              </a:rPr>
              <a:t>rote Kiste der Super-Partei </a:t>
            </a:r>
            <a:r>
              <a:rPr lang="de-DE" sz="2400" dirty="0">
                <a:latin typeface="Arial" panose="020B0604020202020204" pitchFamily="34" charset="0"/>
                <a:ea typeface="Times New Roman" panose="02020603050405020304" pitchFamily="18" charset="0"/>
                <a:cs typeface="Times New Roman" panose="02020603050405020304" pitchFamily="18" charset="0"/>
              </a:rPr>
              <a:t>und verließ das Wahllokal, ohne auf die </a:t>
            </a:r>
            <a:r>
              <a:rPr lang="de-DE" sz="2400" dirty="0">
                <a:highlight>
                  <a:srgbClr val="FFFF00"/>
                </a:highlight>
                <a:latin typeface="Arial" panose="020B0604020202020204" pitchFamily="34" charset="0"/>
                <a:ea typeface="Times New Roman" panose="02020603050405020304" pitchFamily="18" charset="0"/>
                <a:cs typeface="Times New Roman" panose="02020603050405020304" pitchFamily="18" charset="0"/>
              </a:rPr>
              <a:t>Drohungen</a:t>
            </a:r>
            <a:r>
              <a:rPr lang="de-DE" sz="2400" dirty="0">
                <a:latin typeface="Arial" panose="020B0604020202020204" pitchFamily="34" charset="0"/>
                <a:ea typeface="Times New Roman" panose="02020603050405020304" pitchFamily="18" charset="0"/>
                <a:cs typeface="Times New Roman" panose="02020603050405020304" pitchFamily="18" charset="0"/>
              </a:rPr>
              <a:t> des Wahlleiters zu achten. Seine demokratische Pflicht zu erfüllen, hatte er sich irgendwie anders vorgestellt. </a:t>
            </a:r>
            <a:endParaRPr lang="de-DE" sz="2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7" name="Textfeld 6">
            <a:extLst>
              <a:ext uri="{FF2B5EF4-FFF2-40B4-BE49-F238E27FC236}">
                <a16:creationId xmlns:a16="http://schemas.microsoft.com/office/drawing/2014/main" id="{617B6E87-9D3A-424D-8F8B-955E731916D0}"/>
              </a:ext>
            </a:extLst>
          </p:cNvPr>
          <p:cNvSpPr txBox="1"/>
          <p:nvPr/>
        </p:nvSpPr>
        <p:spPr>
          <a:xfrm>
            <a:off x="782052" y="5663227"/>
            <a:ext cx="10177433" cy="523220"/>
          </a:xfrm>
          <a:prstGeom prst="rect">
            <a:avLst/>
          </a:prstGeom>
          <a:noFill/>
        </p:spPr>
        <p:txBody>
          <a:bodyPr wrap="square">
            <a:spAutoFit/>
          </a:bodyPr>
          <a:lstStyle/>
          <a:p>
            <a:r>
              <a:rPr lang="de-DE" sz="2800" dirty="0">
                <a:solidFill>
                  <a:schemeClr val="accent1">
                    <a:lumMod val="75000"/>
                  </a:schemeClr>
                </a:solidFill>
                <a:latin typeface="Arial" panose="020B0604020202020204" pitchFamily="34" charset="0"/>
                <a:ea typeface="Gungsuh" panose="02030600000101010101" pitchFamily="18" charset="-127"/>
                <a:cs typeface="Arial" panose="020B0604020202020204" pitchFamily="34" charset="0"/>
              </a:rPr>
              <a:t>Erläutere, welche Wahlrechtsgrundsätze verletzt wurden!</a:t>
            </a:r>
            <a:endParaRPr lang="de-DE" sz="2800" dirty="0">
              <a:solidFill>
                <a:schemeClr val="accent1">
                  <a:lumMod val="75000"/>
                </a:schemeClr>
              </a:solidFill>
              <a:latin typeface="Arial" panose="020B0604020202020204" pitchFamily="34" charset="0"/>
              <a:cs typeface="Arial" panose="020B0604020202020204" pitchFamily="34" charset="0"/>
            </a:endParaRPr>
          </a:p>
        </p:txBody>
      </p:sp>
      <p:sp>
        <p:nvSpPr>
          <p:cNvPr id="8" name="Textfeld 7">
            <a:extLst>
              <a:ext uri="{FF2B5EF4-FFF2-40B4-BE49-F238E27FC236}">
                <a16:creationId xmlns:a16="http://schemas.microsoft.com/office/drawing/2014/main" id="{86961F91-14F0-4369-89F3-2210654863BE}"/>
              </a:ext>
            </a:extLst>
          </p:cNvPr>
          <p:cNvSpPr txBox="1"/>
          <p:nvPr/>
        </p:nvSpPr>
        <p:spPr>
          <a:xfrm>
            <a:off x="1372289" y="409943"/>
            <a:ext cx="10177433" cy="523220"/>
          </a:xfrm>
          <a:prstGeom prst="rect">
            <a:avLst/>
          </a:prstGeom>
          <a:noFill/>
        </p:spPr>
        <p:txBody>
          <a:bodyPr wrap="square">
            <a:spAutoFit/>
          </a:bodyPr>
          <a:lstStyle/>
          <a:p>
            <a:r>
              <a:rPr lang="de-DE" sz="2800" dirty="0">
                <a:solidFill>
                  <a:schemeClr val="accent1">
                    <a:lumMod val="75000"/>
                  </a:schemeClr>
                </a:solidFill>
                <a:latin typeface="Arial" panose="020B0604020202020204" pitchFamily="34" charset="0"/>
                <a:ea typeface="Gungsuh" panose="02030600000101010101" pitchFamily="18" charset="-127"/>
                <a:cs typeface="Arial" panose="020B0604020202020204" pitchFamily="34" charset="0"/>
              </a:rPr>
              <a:t>Rückblick …</a:t>
            </a:r>
            <a:endParaRPr lang="de-DE" sz="2800" dirty="0">
              <a:solidFill>
                <a:schemeClr val="accent1">
                  <a:lumMod val="75000"/>
                </a:schemeClr>
              </a:solidFill>
              <a:latin typeface="Arial" panose="020B0604020202020204" pitchFamily="34" charset="0"/>
              <a:cs typeface="Arial" panose="020B0604020202020204" pitchFamily="34" charset="0"/>
            </a:endParaRPr>
          </a:p>
        </p:txBody>
      </p:sp>
      <p:pic>
        <p:nvPicPr>
          <p:cNvPr id="10" name="Grafik 9">
            <a:extLst>
              <a:ext uri="{FF2B5EF4-FFF2-40B4-BE49-F238E27FC236}">
                <a16:creationId xmlns:a16="http://schemas.microsoft.com/office/drawing/2014/main" id="{7411F3A2-B754-4C35-99F1-8F872AFDF8D3}"/>
              </a:ext>
            </a:extLst>
          </p:cNvPr>
          <p:cNvPicPr>
            <a:picLocks noChangeAspect="1"/>
          </p:cNvPicPr>
          <p:nvPr/>
        </p:nvPicPr>
        <p:blipFill rotWithShape="1">
          <a:blip r:embed="rId2">
            <a:extLst>
              <a:ext uri="{28A0092B-C50C-407E-A947-70E740481C1C}">
                <a14:useLocalDpi xmlns:a14="http://schemas.microsoft.com/office/drawing/2010/main" val="0"/>
              </a:ext>
            </a:extLst>
          </a:blip>
          <a:srcRect l="26665" r="29699"/>
          <a:stretch/>
        </p:blipFill>
        <p:spPr>
          <a:xfrm>
            <a:off x="10323703" y="780803"/>
            <a:ext cx="1611984" cy="5541264"/>
          </a:xfrm>
          <a:prstGeom prst="rect">
            <a:avLst/>
          </a:prstGeom>
        </p:spPr>
      </p:pic>
      <p:sp>
        <p:nvSpPr>
          <p:cNvPr id="11" name="Textfeld 10">
            <a:extLst>
              <a:ext uri="{FF2B5EF4-FFF2-40B4-BE49-F238E27FC236}">
                <a16:creationId xmlns:a16="http://schemas.microsoft.com/office/drawing/2014/main" id="{9D9320B6-5EFE-442A-A801-FD88F139E52F}"/>
              </a:ext>
            </a:extLst>
          </p:cNvPr>
          <p:cNvSpPr txBox="1"/>
          <p:nvPr/>
        </p:nvSpPr>
        <p:spPr>
          <a:xfrm>
            <a:off x="9868293" y="6075846"/>
            <a:ext cx="2842684" cy="246221"/>
          </a:xfrm>
          <a:prstGeom prst="rect">
            <a:avLst/>
          </a:prstGeom>
          <a:noFill/>
        </p:spPr>
        <p:txBody>
          <a:bodyPr wrap="square" rtlCol="0">
            <a:spAutoFit/>
          </a:bodyPr>
          <a:lstStyle/>
          <a:p>
            <a:r>
              <a:rPr lang="de-DE" sz="1000" dirty="0"/>
              <a:t>©istockphoto.com/iStock-1181652932</a:t>
            </a:r>
          </a:p>
        </p:txBody>
      </p:sp>
    </p:spTree>
    <p:extLst>
      <p:ext uri="{BB962C8B-B14F-4D97-AF65-F5344CB8AC3E}">
        <p14:creationId xmlns:p14="http://schemas.microsoft.com/office/powerpoint/2010/main" val="12065704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feld 4">
            <a:extLst>
              <a:ext uri="{FF2B5EF4-FFF2-40B4-BE49-F238E27FC236}">
                <a16:creationId xmlns:a16="http://schemas.microsoft.com/office/drawing/2014/main" id="{AFDAB47F-5849-449A-B362-29CD77646156}"/>
              </a:ext>
            </a:extLst>
          </p:cNvPr>
          <p:cNvSpPr txBox="1"/>
          <p:nvPr/>
        </p:nvSpPr>
        <p:spPr>
          <a:xfrm>
            <a:off x="2253005" y="2518313"/>
            <a:ext cx="7390986" cy="1815882"/>
          </a:xfrm>
          <a:prstGeom prst="rect">
            <a:avLst/>
          </a:prstGeom>
          <a:noFill/>
        </p:spPr>
        <p:txBody>
          <a:bodyPr wrap="square">
            <a:spAutoFit/>
          </a:bodyPr>
          <a:lstStyle/>
          <a:p>
            <a:r>
              <a:rPr lang="de-DE" sz="2800" dirty="0">
                <a:solidFill>
                  <a:schemeClr val="accent1">
                    <a:lumMod val="75000"/>
                  </a:schemeClr>
                </a:solidFill>
                <a:latin typeface="Arial" panose="020B0604020202020204" pitchFamily="34" charset="0"/>
                <a:ea typeface="Gungsuh" panose="02030600000101010101" pitchFamily="18" charset="-127"/>
                <a:cs typeface="Arial" panose="020B0604020202020204" pitchFamily="34" charset="0"/>
              </a:rPr>
              <a:t>Formuliere die Geschichte </a:t>
            </a:r>
          </a:p>
          <a:p>
            <a:r>
              <a:rPr lang="de-DE" sz="2800" dirty="0">
                <a:solidFill>
                  <a:schemeClr val="accent1">
                    <a:lumMod val="75000"/>
                  </a:schemeClr>
                </a:solidFill>
                <a:latin typeface="Arial" panose="020B0604020202020204" pitchFamily="34" charset="0"/>
                <a:ea typeface="Gungsuh" panose="02030600000101010101" pitchFamily="18" charset="-127"/>
                <a:cs typeface="Arial" panose="020B0604020202020204" pitchFamily="34" charset="0"/>
              </a:rPr>
              <a:t>von Tom so, dass die </a:t>
            </a:r>
          </a:p>
          <a:p>
            <a:r>
              <a:rPr lang="de-DE" sz="2800" dirty="0">
                <a:solidFill>
                  <a:schemeClr val="accent1">
                    <a:lumMod val="75000"/>
                  </a:schemeClr>
                </a:solidFill>
                <a:latin typeface="Arial" panose="020B0604020202020204" pitchFamily="34" charset="0"/>
                <a:ea typeface="Gungsuh" panose="02030600000101010101" pitchFamily="18" charset="-127"/>
                <a:cs typeface="Arial" panose="020B0604020202020204" pitchFamily="34" charset="0"/>
              </a:rPr>
              <a:t>Wahlrechtsgrundsätze</a:t>
            </a:r>
          </a:p>
          <a:p>
            <a:r>
              <a:rPr lang="de-DE" sz="2800" dirty="0">
                <a:solidFill>
                  <a:schemeClr val="accent1">
                    <a:lumMod val="75000"/>
                  </a:schemeClr>
                </a:solidFill>
                <a:latin typeface="Arial" panose="020B0604020202020204" pitchFamily="34" charset="0"/>
                <a:ea typeface="Gungsuh" panose="02030600000101010101" pitchFamily="18" charset="-127"/>
                <a:cs typeface="Arial" panose="020B0604020202020204" pitchFamily="34" charset="0"/>
              </a:rPr>
              <a:t>gewahrt sind!</a:t>
            </a:r>
            <a:endParaRPr lang="de-DE" sz="2800" dirty="0">
              <a:solidFill>
                <a:schemeClr val="accent1">
                  <a:lumMod val="75000"/>
                </a:schemeClr>
              </a:solidFill>
              <a:latin typeface="Arial" panose="020B0604020202020204" pitchFamily="34" charset="0"/>
              <a:cs typeface="Arial" panose="020B0604020202020204" pitchFamily="34" charset="0"/>
            </a:endParaRPr>
          </a:p>
        </p:txBody>
      </p:sp>
      <p:sp>
        <p:nvSpPr>
          <p:cNvPr id="7" name="Pfeil: 180-Grad 6">
            <a:extLst>
              <a:ext uri="{FF2B5EF4-FFF2-40B4-BE49-F238E27FC236}">
                <a16:creationId xmlns:a16="http://schemas.microsoft.com/office/drawing/2014/main" id="{EFAC8E32-C13B-4F67-8D2D-D3CC4A571A4D}"/>
              </a:ext>
            </a:extLst>
          </p:cNvPr>
          <p:cNvSpPr/>
          <p:nvPr/>
        </p:nvSpPr>
        <p:spPr>
          <a:xfrm rot="16200000">
            <a:off x="678731" y="2879888"/>
            <a:ext cx="3148552" cy="970961"/>
          </a:xfrm>
          <a:prstGeom prst="uturnArrow">
            <a:avLst>
              <a:gd name="adj1" fmla="val 8495"/>
              <a:gd name="adj2" fmla="val 25000"/>
              <a:gd name="adj3" fmla="val 25000"/>
              <a:gd name="adj4" fmla="val 43750"/>
              <a:gd name="adj5" fmla="val 100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chemeClr val="tx1"/>
              </a:solidFill>
            </a:endParaRPr>
          </a:p>
        </p:txBody>
      </p:sp>
      <p:pic>
        <p:nvPicPr>
          <p:cNvPr id="8" name="Grafik 7">
            <a:extLst>
              <a:ext uri="{FF2B5EF4-FFF2-40B4-BE49-F238E27FC236}">
                <a16:creationId xmlns:a16="http://schemas.microsoft.com/office/drawing/2014/main" id="{06BD43AC-95D1-4A03-A650-987123761858}"/>
              </a:ext>
            </a:extLst>
          </p:cNvPr>
          <p:cNvPicPr>
            <a:picLocks noChangeAspect="1"/>
          </p:cNvPicPr>
          <p:nvPr/>
        </p:nvPicPr>
        <p:blipFill rotWithShape="1">
          <a:blip r:embed="rId2">
            <a:extLst>
              <a:ext uri="{28A0092B-C50C-407E-A947-70E740481C1C}">
                <a14:useLocalDpi xmlns:a14="http://schemas.microsoft.com/office/drawing/2010/main" val="0"/>
              </a:ext>
            </a:extLst>
          </a:blip>
          <a:srcRect l="26665" r="29699"/>
          <a:stretch/>
        </p:blipFill>
        <p:spPr>
          <a:xfrm>
            <a:off x="6722664" y="328317"/>
            <a:ext cx="1611984" cy="5541264"/>
          </a:xfrm>
          <a:prstGeom prst="rect">
            <a:avLst/>
          </a:prstGeom>
        </p:spPr>
      </p:pic>
      <p:sp>
        <p:nvSpPr>
          <p:cNvPr id="10" name="Textfeld 9">
            <a:extLst>
              <a:ext uri="{FF2B5EF4-FFF2-40B4-BE49-F238E27FC236}">
                <a16:creationId xmlns:a16="http://schemas.microsoft.com/office/drawing/2014/main" id="{221E53EA-694F-4DCC-84AA-6CD3E27A1D53}"/>
              </a:ext>
            </a:extLst>
          </p:cNvPr>
          <p:cNvSpPr txBox="1"/>
          <p:nvPr/>
        </p:nvSpPr>
        <p:spPr>
          <a:xfrm>
            <a:off x="6267254" y="5623360"/>
            <a:ext cx="2842684" cy="246221"/>
          </a:xfrm>
          <a:prstGeom prst="rect">
            <a:avLst/>
          </a:prstGeom>
          <a:noFill/>
        </p:spPr>
        <p:txBody>
          <a:bodyPr wrap="square" rtlCol="0">
            <a:spAutoFit/>
          </a:bodyPr>
          <a:lstStyle/>
          <a:p>
            <a:r>
              <a:rPr lang="de-DE" sz="1000" dirty="0"/>
              <a:t>©istockphoto.com/iStock-1181652932</a:t>
            </a:r>
          </a:p>
        </p:txBody>
      </p:sp>
    </p:spTree>
    <p:extLst>
      <p:ext uri="{BB962C8B-B14F-4D97-AF65-F5344CB8AC3E}">
        <p14:creationId xmlns:p14="http://schemas.microsoft.com/office/powerpoint/2010/main" val="317362404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feld 1">
            <a:extLst>
              <a:ext uri="{FF2B5EF4-FFF2-40B4-BE49-F238E27FC236}">
                <a16:creationId xmlns:a16="http://schemas.microsoft.com/office/drawing/2014/main" id="{17947B64-0309-43BC-B851-3E2F796D738A}"/>
              </a:ext>
            </a:extLst>
          </p:cNvPr>
          <p:cNvSpPr txBox="1"/>
          <p:nvPr/>
        </p:nvSpPr>
        <p:spPr>
          <a:xfrm>
            <a:off x="1553497" y="2879948"/>
            <a:ext cx="9311148" cy="461665"/>
          </a:xfrm>
          <a:prstGeom prst="rect">
            <a:avLst/>
          </a:prstGeom>
          <a:noFill/>
        </p:spPr>
        <p:txBody>
          <a:bodyPr wrap="square" rtlCol="0">
            <a:spAutoFit/>
          </a:bodyPr>
          <a:lstStyle/>
          <a:p>
            <a:pPr algn="ctr"/>
            <a:r>
              <a:rPr lang="de-DE" sz="2400" dirty="0">
                <a:latin typeface="Arial" panose="020B0604020202020204" pitchFamily="34" charset="0"/>
                <a:cs typeface="Arial" panose="020B0604020202020204" pitchFamily="34" charset="0"/>
              </a:rPr>
              <a:t>Erstellt im Arbeitskreis Politische Bildung.</a:t>
            </a:r>
          </a:p>
        </p:txBody>
      </p:sp>
      <p:pic>
        <p:nvPicPr>
          <p:cNvPr id="4" name="Grafik 3">
            <a:extLst>
              <a:ext uri="{FF2B5EF4-FFF2-40B4-BE49-F238E27FC236}">
                <a16:creationId xmlns:a16="http://schemas.microsoft.com/office/drawing/2014/main" id="{C57A060D-7E93-4454-97CE-8B337ED98A5D}"/>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5250425" y="3272299"/>
            <a:ext cx="4876800" cy="1257300"/>
          </a:xfrm>
          <a:prstGeom prst="rect">
            <a:avLst/>
          </a:prstGeom>
        </p:spPr>
      </p:pic>
    </p:spTree>
    <p:extLst>
      <p:ext uri="{BB962C8B-B14F-4D97-AF65-F5344CB8AC3E}">
        <p14:creationId xmlns:p14="http://schemas.microsoft.com/office/powerpoint/2010/main" val="413623558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feld 1">
            <a:extLst>
              <a:ext uri="{FF2B5EF4-FFF2-40B4-BE49-F238E27FC236}">
                <a16:creationId xmlns:a16="http://schemas.microsoft.com/office/drawing/2014/main" id="{FAEA5E64-E3B7-470A-88DB-C20B55A44439}"/>
              </a:ext>
            </a:extLst>
          </p:cNvPr>
          <p:cNvSpPr txBox="1"/>
          <p:nvPr/>
        </p:nvSpPr>
        <p:spPr>
          <a:xfrm>
            <a:off x="943897" y="1032388"/>
            <a:ext cx="9409471" cy="369332"/>
          </a:xfrm>
          <a:prstGeom prst="rect">
            <a:avLst/>
          </a:prstGeom>
          <a:noFill/>
        </p:spPr>
        <p:txBody>
          <a:bodyPr wrap="square" rtlCol="0">
            <a:spAutoFit/>
          </a:bodyPr>
          <a:lstStyle/>
          <a:p>
            <a:r>
              <a:rPr lang="de-DE" dirty="0">
                <a:latin typeface="Arial" panose="020B0604020202020204" pitchFamily="34" charset="0"/>
                <a:cs typeface="Arial" panose="020B0604020202020204" pitchFamily="34" charset="0"/>
              </a:rPr>
              <a:t>Bildnachweis</a:t>
            </a:r>
          </a:p>
        </p:txBody>
      </p:sp>
      <p:sp>
        <p:nvSpPr>
          <p:cNvPr id="3" name="Textfeld 2">
            <a:extLst>
              <a:ext uri="{FF2B5EF4-FFF2-40B4-BE49-F238E27FC236}">
                <a16:creationId xmlns:a16="http://schemas.microsoft.com/office/drawing/2014/main" id="{7017EA55-8BCA-416E-B04C-7CDE1032FDF8}"/>
              </a:ext>
            </a:extLst>
          </p:cNvPr>
          <p:cNvSpPr txBox="1"/>
          <p:nvPr/>
        </p:nvSpPr>
        <p:spPr>
          <a:xfrm>
            <a:off x="943897" y="1509253"/>
            <a:ext cx="9409471" cy="738664"/>
          </a:xfrm>
          <a:prstGeom prst="rect">
            <a:avLst/>
          </a:prstGeom>
          <a:noFill/>
        </p:spPr>
        <p:txBody>
          <a:bodyPr wrap="square" rtlCol="0">
            <a:spAutoFit/>
          </a:bodyPr>
          <a:lstStyle/>
          <a:p>
            <a:r>
              <a:rPr lang="de-DE" sz="1400" dirty="0">
                <a:latin typeface="Arial" panose="020B0604020202020204" pitchFamily="34" charset="0"/>
                <a:cs typeface="Arial" panose="020B0604020202020204" pitchFamily="34" charset="0"/>
              </a:rPr>
              <a:t>Folie 1 ff. Jugendlicher mit Rucksack, istockphoto.com – Bild-Nr. 1181652932</a:t>
            </a:r>
          </a:p>
          <a:p>
            <a:r>
              <a:rPr lang="de-DE" sz="1400" dirty="0">
                <a:latin typeface="Arial" panose="020B0604020202020204" pitchFamily="34" charset="0"/>
                <a:cs typeface="Arial" panose="020B0604020202020204" pitchFamily="34" charset="0"/>
              </a:rPr>
              <a:t>Folie 5 Cover Grundgesetz, Bundeszentrale für Politische Bildung</a:t>
            </a:r>
          </a:p>
          <a:p>
            <a:r>
              <a:rPr lang="de-DE" sz="1400" dirty="0">
                <a:latin typeface="Arial" panose="020B0604020202020204" pitchFamily="34" charset="0"/>
                <a:cs typeface="Arial" panose="020B0604020202020204" pitchFamily="34" charset="0"/>
              </a:rPr>
              <a:t>Folie 6 Erde, </a:t>
            </a:r>
            <a:r>
              <a:rPr lang="de-DE" sz="1400" dirty="0" err="1">
                <a:latin typeface="Arial" panose="020B0604020202020204" pitchFamily="34" charset="0"/>
                <a:cs typeface="Arial" panose="020B0604020202020204" pitchFamily="34" charset="0"/>
              </a:rPr>
              <a:t>openclipart</a:t>
            </a:r>
            <a:r>
              <a:rPr lang="de-DE" sz="1400" dirty="0">
                <a:latin typeface="Arial" panose="020B0604020202020204" pitchFamily="34" charset="0"/>
                <a:cs typeface="Arial" panose="020B0604020202020204" pitchFamily="34" charset="0"/>
              </a:rPr>
              <a:t> – freesvg.org, SVG ID: 54309 (Public </a:t>
            </a:r>
            <a:r>
              <a:rPr lang="de-DE" sz="1400" dirty="0" err="1">
                <a:latin typeface="Arial" panose="020B0604020202020204" pitchFamily="34" charset="0"/>
                <a:cs typeface="Arial" panose="020B0604020202020204" pitchFamily="34" charset="0"/>
              </a:rPr>
              <a:t>domain</a:t>
            </a:r>
            <a:r>
              <a:rPr lang="de-DE" sz="1400">
                <a:latin typeface="Arial" panose="020B0604020202020204" pitchFamily="34" charset="0"/>
                <a:cs typeface="Arial" panose="020B0604020202020204" pitchFamily="34" charset="0"/>
              </a:rPr>
              <a:t>)</a:t>
            </a:r>
            <a:endParaRPr lang="de-DE" sz="1400" dirty="0">
              <a:latin typeface="Arial" panose="020B0604020202020204" pitchFamily="34" charset="0"/>
              <a:cs typeface="Arial" panose="020B0604020202020204" pitchFamily="34" charset="0"/>
            </a:endParaRPr>
          </a:p>
        </p:txBody>
      </p:sp>
      <p:sp>
        <p:nvSpPr>
          <p:cNvPr id="4" name="Rechteck 3">
            <a:extLst>
              <a:ext uri="{FF2B5EF4-FFF2-40B4-BE49-F238E27FC236}">
                <a16:creationId xmlns:a16="http://schemas.microsoft.com/office/drawing/2014/main" id="{F590EA6B-BE6F-4FB6-A226-913B168DE9ED}"/>
              </a:ext>
            </a:extLst>
          </p:cNvPr>
          <p:cNvSpPr/>
          <p:nvPr/>
        </p:nvSpPr>
        <p:spPr>
          <a:xfrm>
            <a:off x="943897" y="3352489"/>
            <a:ext cx="2069797" cy="369332"/>
          </a:xfrm>
          <a:prstGeom prst="rect">
            <a:avLst/>
          </a:prstGeom>
        </p:spPr>
        <p:txBody>
          <a:bodyPr wrap="none">
            <a:spAutoFit/>
          </a:bodyPr>
          <a:lstStyle/>
          <a:p>
            <a:r>
              <a:rPr lang="de-DE" dirty="0">
                <a:latin typeface="Arial" panose="020B0604020202020204" pitchFamily="34" charset="0"/>
                <a:cs typeface="Arial" panose="020B0604020202020204" pitchFamily="34" charset="0"/>
              </a:rPr>
              <a:t>Quellennachweise</a:t>
            </a:r>
          </a:p>
        </p:txBody>
      </p:sp>
      <p:sp>
        <p:nvSpPr>
          <p:cNvPr id="5" name="Textfeld 4">
            <a:extLst>
              <a:ext uri="{FF2B5EF4-FFF2-40B4-BE49-F238E27FC236}">
                <a16:creationId xmlns:a16="http://schemas.microsoft.com/office/drawing/2014/main" id="{CD16646D-E966-4BA0-A5FC-148095DB6F2B}"/>
              </a:ext>
            </a:extLst>
          </p:cNvPr>
          <p:cNvSpPr txBox="1"/>
          <p:nvPr/>
        </p:nvSpPr>
        <p:spPr>
          <a:xfrm>
            <a:off x="943897" y="3903406"/>
            <a:ext cx="10677832" cy="1384995"/>
          </a:xfrm>
          <a:prstGeom prst="rect">
            <a:avLst/>
          </a:prstGeom>
          <a:noFill/>
        </p:spPr>
        <p:txBody>
          <a:bodyPr wrap="square" rtlCol="0">
            <a:spAutoFit/>
          </a:bodyPr>
          <a:lstStyle/>
          <a:p>
            <a:r>
              <a:rPr lang="de-DE" sz="1400" dirty="0">
                <a:latin typeface="Arial" panose="020B0604020202020204" pitchFamily="34" charset="0"/>
                <a:cs typeface="Arial" panose="020B0604020202020204" pitchFamily="34" charset="0"/>
              </a:rPr>
              <a:t>SWP, </a:t>
            </a:r>
            <a:r>
              <a:rPr lang="de-DE" sz="1400" u="sng" dirty="0">
                <a:latin typeface="Arial" panose="020B0604020202020204" pitchFamily="34" charset="0"/>
                <a:cs typeface="Arial" panose="020B0604020202020204" pitchFamily="34" charset="0"/>
                <a:hlinkClick r:id="rId2" tooltip="https://www.swp-berlin.org/publikation/nach-den-wahlen-in-myanmar-ein-land-zwei-sichtweisen"/>
              </a:rPr>
              <a:t>https://www.swp-berlin.org/publikation/nach-den-wahlen-in-myanmar-ein-land-zwei-sichtweisen</a:t>
            </a:r>
            <a:r>
              <a:rPr lang="de-DE" sz="1400" dirty="0">
                <a:latin typeface="Arial" panose="020B0604020202020204" pitchFamily="34" charset="0"/>
                <a:ea typeface="Times New Roman"/>
                <a:cs typeface="Arial" panose="020B0604020202020204" pitchFamily="34" charset="0"/>
              </a:rPr>
              <a:t>, DL vom 08.08.23</a:t>
            </a:r>
            <a:endParaRPr lang="de-DE" sz="1400" dirty="0">
              <a:latin typeface="Arial" panose="020B0604020202020204" pitchFamily="34" charset="0"/>
              <a:cs typeface="Arial" panose="020B0604020202020204" pitchFamily="34" charset="0"/>
            </a:endParaRPr>
          </a:p>
          <a:p>
            <a:r>
              <a:rPr lang="de-DE" sz="1400" dirty="0">
                <a:latin typeface="Arial" panose="020B0604020202020204" pitchFamily="34" charset="0"/>
                <a:ea typeface="Times New Roman"/>
                <a:cs typeface="Arial" panose="020B0604020202020204" pitchFamily="34" charset="0"/>
              </a:rPr>
              <a:t>NZZ, </a:t>
            </a:r>
            <a:r>
              <a:rPr lang="de-DE" sz="1400" u="sng" dirty="0">
                <a:latin typeface="Arial" panose="020B0604020202020204" pitchFamily="34" charset="0"/>
                <a:cs typeface="Arial" panose="020B0604020202020204" pitchFamily="34" charset="0"/>
                <a:hlinkClick r:id="rId3" tooltip="https://www.nzz.ch/praesident_algerien_wahl-ld.558847"/>
              </a:rPr>
              <a:t>https://www.nzz.ch/praesident_algerien_wahl-ld.558847</a:t>
            </a:r>
            <a:r>
              <a:rPr lang="de-DE" sz="1400" dirty="0">
                <a:latin typeface="Arial" panose="020B0604020202020204" pitchFamily="34" charset="0"/>
                <a:ea typeface="Times New Roman"/>
                <a:cs typeface="Arial" panose="020B0604020202020204" pitchFamily="34" charset="0"/>
              </a:rPr>
              <a:t>, DL vom 08.08.23</a:t>
            </a:r>
            <a:endParaRPr lang="de-DE" sz="1400" dirty="0">
              <a:latin typeface="Arial" panose="020B0604020202020204" pitchFamily="34" charset="0"/>
              <a:cs typeface="Arial" panose="020B0604020202020204" pitchFamily="34" charset="0"/>
            </a:endParaRPr>
          </a:p>
          <a:p>
            <a:r>
              <a:rPr lang="de-DE" sz="1400" dirty="0">
                <a:latin typeface="Arial" panose="020B0604020202020204" pitchFamily="34" charset="0"/>
                <a:cs typeface="Arial" panose="020B0604020202020204" pitchFamily="34" charset="0"/>
              </a:rPr>
              <a:t>Focus, </a:t>
            </a:r>
            <a:r>
              <a:rPr lang="de-DE" sz="1400" u="sng" dirty="0">
                <a:latin typeface="Arial" panose="020B0604020202020204" pitchFamily="34" charset="0"/>
                <a:cs typeface="Arial" panose="020B0604020202020204" pitchFamily="34" charset="0"/>
                <a:hlinkClick r:id="rId4" tooltip="https://www.focus.de/politik/experten/simbabwe-wahlen-2018-angst-vor-gewalt-und-wahlmanipulation_id_9321844.html"/>
              </a:rPr>
              <a:t>https://www.focus.de/politik/experten/simbabwe-wahlen-2018-angst-vor-gewalt-und-wahlmanipulation_id_9321844.html</a:t>
            </a:r>
            <a:r>
              <a:rPr lang="de-DE" sz="1400" dirty="0">
                <a:latin typeface="Arial" panose="020B0604020202020204" pitchFamily="34" charset="0"/>
                <a:ea typeface="Times New Roman"/>
                <a:cs typeface="Arial" panose="020B0604020202020204" pitchFamily="34" charset="0"/>
              </a:rPr>
              <a:t>, DL vom 08.08.23</a:t>
            </a:r>
            <a:endParaRPr lang="de-DE" sz="1400" dirty="0">
              <a:latin typeface="Arial" panose="020B0604020202020204" pitchFamily="34" charset="0"/>
              <a:cs typeface="Arial" panose="020B0604020202020204" pitchFamily="34" charset="0"/>
            </a:endParaRPr>
          </a:p>
          <a:p>
            <a:r>
              <a:rPr lang="de-DE" sz="1400" dirty="0">
                <a:latin typeface="Arial" panose="020B0604020202020204" pitchFamily="34" charset="0"/>
                <a:cs typeface="Arial" panose="020B0604020202020204" pitchFamily="34" charset="0"/>
              </a:rPr>
              <a:t>Deutschlandfunk, </a:t>
            </a:r>
            <a:r>
              <a:rPr lang="de-DE" sz="1400" u="sng" dirty="0">
                <a:latin typeface="Arial" panose="020B0604020202020204" pitchFamily="34" charset="0"/>
                <a:cs typeface="Arial" panose="020B0604020202020204" pitchFamily="34" charset="0"/>
                <a:hlinkClick r:id="rId5" tooltip="https://www.deutschlandfunknova.de/beitrag/waehlen-arbeiten-auto-fahren-drei-jahre-frauenwahlrecht-in-saudi-arabien"/>
              </a:rPr>
              <a:t>https://www.deutschlandfunknova.de/beitrag/waehlen-arbeiten-auto-fahren-drei-jahre-frauenwahlrecht-in-saudi-arabien</a:t>
            </a:r>
            <a:r>
              <a:rPr lang="de-DE" sz="1400" dirty="0">
                <a:latin typeface="Arial" panose="020B0604020202020204" pitchFamily="34" charset="0"/>
                <a:ea typeface="Times New Roman"/>
                <a:cs typeface="Arial" panose="020B0604020202020204" pitchFamily="34" charset="0"/>
              </a:rPr>
              <a:t>, DL vom 08.08.23</a:t>
            </a:r>
            <a:endParaRPr lang="de-DE" sz="1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63179911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Grafik 6">
            <a:extLst>
              <a:ext uri="{FF2B5EF4-FFF2-40B4-BE49-F238E27FC236}">
                <a16:creationId xmlns:a16="http://schemas.microsoft.com/office/drawing/2014/main" id="{98DDE4E9-B94F-4D8A-B76E-F53107AF958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22871" y="456645"/>
            <a:ext cx="3694176" cy="5541264"/>
          </a:xfrm>
          <a:prstGeom prst="rect">
            <a:avLst/>
          </a:prstGeom>
        </p:spPr>
      </p:pic>
      <p:sp>
        <p:nvSpPr>
          <p:cNvPr id="3" name="Textfeld 2">
            <a:extLst>
              <a:ext uri="{FF2B5EF4-FFF2-40B4-BE49-F238E27FC236}">
                <a16:creationId xmlns:a16="http://schemas.microsoft.com/office/drawing/2014/main" id="{38673D31-2A0B-463A-9ADB-D4E353ACA2F7}"/>
              </a:ext>
            </a:extLst>
          </p:cNvPr>
          <p:cNvSpPr txBox="1"/>
          <p:nvPr/>
        </p:nvSpPr>
        <p:spPr>
          <a:xfrm>
            <a:off x="4506012" y="1689622"/>
            <a:ext cx="7183225" cy="1384995"/>
          </a:xfrm>
          <a:prstGeom prst="rect">
            <a:avLst/>
          </a:prstGeom>
          <a:noFill/>
        </p:spPr>
        <p:txBody>
          <a:bodyPr wrap="square" rtlCol="0">
            <a:spAutoFit/>
          </a:bodyPr>
          <a:lstStyle/>
          <a:p>
            <a:r>
              <a:rPr lang="de-DE" sz="2800" dirty="0">
                <a:latin typeface="Arial" panose="020B0604020202020204" pitchFamily="34" charset="0"/>
                <a:cs typeface="Arial" panose="020B0604020202020204" pitchFamily="34" charset="0"/>
              </a:rPr>
              <a:t>Das ist Tom. </a:t>
            </a:r>
          </a:p>
          <a:p>
            <a:r>
              <a:rPr lang="de-DE" sz="2800" dirty="0">
                <a:latin typeface="Arial" panose="020B0604020202020204" pitchFamily="34" charset="0"/>
                <a:cs typeface="Arial" panose="020B0604020202020204" pitchFamily="34" charset="0"/>
              </a:rPr>
              <a:t>Tom ist das erste Mal wählen gegangen.</a:t>
            </a:r>
          </a:p>
          <a:p>
            <a:r>
              <a:rPr lang="de-DE" sz="2800" dirty="0">
                <a:latin typeface="Arial" panose="020B0604020202020204" pitchFamily="34" charset="0"/>
                <a:cs typeface="Arial" panose="020B0604020202020204" pitchFamily="34" charset="0"/>
              </a:rPr>
              <a:t>Was hat er erlebt?</a:t>
            </a:r>
          </a:p>
        </p:txBody>
      </p:sp>
      <p:sp>
        <p:nvSpPr>
          <p:cNvPr id="6" name="Textfeld 5">
            <a:extLst>
              <a:ext uri="{FF2B5EF4-FFF2-40B4-BE49-F238E27FC236}">
                <a16:creationId xmlns:a16="http://schemas.microsoft.com/office/drawing/2014/main" id="{3FD9CE12-8AFE-4BB3-886E-700976FFEB2B}"/>
              </a:ext>
            </a:extLst>
          </p:cNvPr>
          <p:cNvSpPr txBox="1"/>
          <p:nvPr/>
        </p:nvSpPr>
        <p:spPr>
          <a:xfrm>
            <a:off x="1874363" y="5849142"/>
            <a:ext cx="2842684" cy="246221"/>
          </a:xfrm>
          <a:prstGeom prst="rect">
            <a:avLst/>
          </a:prstGeom>
          <a:noFill/>
        </p:spPr>
        <p:txBody>
          <a:bodyPr wrap="square" rtlCol="0">
            <a:spAutoFit/>
          </a:bodyPr>
          <a:lstStyle/>
          <a:p>
            <a:r>
              <a:rPr lang="de-DE" sz="1000" dirty="0"/>
              <a:t>©istockphoto.com/iStock-1181652932</a:t>
            </a:r>
          </a:p>
        </p:txBody>
      </p:sp>
      <p:pic>
        <p:nvPicPr>
          <p:cNvPr id="8" name="Tom hat zum ersten M">
            <a:hlinkClick r:id="" action="ppaction://media"/>
            <a:extLst>
              <a:ext uri="{FF2B5EF4-FFF2-40B4-BE49-F238E27FC236}">
                <a16:creationId xmlns:a16="http://schemas.microsoft.com/office/drawing/2014/main" id="{76EA2889-599C-4795-B748-235E172B08C0}"/>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7306821" y="3076095"/>
            <a:ext cx="406400" cy="406400"/>
          </a:xfrm>
          <a:prstGeom prst="rect">
            <a:avLst/>
          </a:prstGeom>
        </p:spPr>
      </p:pic>
      <p:sp>
        <p:nvSpPr>
          <p:cNvPr id="2" name="Textfeld 1">
            <a:extLst>
              <a:ext uri="{FF2B5EF4-FFF2-40B4-BE49-F238E27FC236}">
                <a16:creationId xmlns:a16="http://schemas.microsoft.com/office/drawing/2014/main" id="{3B63D6A4-294E-4A5D-841B-E1BA31F484F3}"/>
              </a:ext>
            </a:extLst>
          </p:cNvPr>
          <p:cNvSpPr txBox="1"/>
          <p:nvPr/>
        </p:nvSpPr>
        <p:spPr>
          <a:xfrm>
            <a:off x="4506012" y="1074656"/>
            <a:ext cx="4835951" cy="461665"/>
          </a:xfrm>
          <a:prstGeom prst="rect">
            <a:avLst/>
          </a:prstGeom>
          <a:noFill/>
        </p:spPr>
        <p:txBody>
          <a:bodyPr wrap="square" rtlCol="0">
            <a:spAutoFit/>
          </a:bodyPr>
          <a:lstStyle/>
          <a:p>
            <a:r>
              <a:rPr lang="de-DE" sz="2400" dirty="0">
                <a:solidFill>
                  <a:schemeClr val="accent1">
                    <a:lumMod val="75000"/>
                  </a:schemeClr>
                </a:solidFill>
                <a:latin typeface="Arial" panose="020B0604020202020204" pitchFamily="34" charset="0"/>
                <a:cs typeface="Arial" panose="020B0604020202020204" pitchFamily="34" charset="0"/>
              </a:rPr>
              <a:t>Ein fiktiver Bericht</a:t>
            </a:r>
          </a:p>
        </p:txBody>
      </p:sp>
    </p:spTree>
    <p:extLst>
      <p:ext uri="{BB962C8B-B14F-4D97-AF65-F5344CB8AC3E}">
        <p14:creationId xmlns:p14="http://schemas.microsoft.com/office/powerpoint/2010/main" val="28137415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49729" fill="hold"/>
                                        <p:tgtEl>
                                          <p:spTgt spid="8"/>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8"/>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Grafik 7">
            <a:extLst>
              <a:ext uri="{FF2B5EF4-FFF2-40B4-BE49-F238E27FC236}">
                <a16:creationId xmlns:a16="http://schemas.microsoft.com/office/drawing/2014/main" id="{8EEAD74D-1E04-41A5-8DB4-6C7BA729E447}"/>
              </a:ext>
            </a:extLst>
          </p:cNvPr>
          <p:cNvPicPr>
            <a:picLocks noChangeAspect="1"/>
          </p:cNvPicPr>
          <p:nvPr/>
        </p:nvPicPr>
        <p:blipFill rotWithShape="1">
          <a:blip r:embed="rId2">
            <a:extLst>
              <a:ext uri="{28A0092B-C50C-407E-A947-70E740481C1C}">
                <a14:useLocalDpi xmlns:a14="http://schemas.microsoft.com/office/drawing/2010/main" val="0"/>
              </a:ext>
            </a:extLst>
          </a:blip>
          <a:srcRect l="26665" r="29699"/>
          <a:stretch/>
        </p:blipFill>
        <p:spPr>
          <a:xfrm>
            <a:off x="10323703" y="780803"/>
            <a:ext cx="1611984" cy="5541264"/>
          </a:xfrm>
          <a:prstGeom prst="rect">
            <a:avLst/>
          </a:prstGeom>
        </p:spPr>
      </p:pic>
      <p:sp>
        <p:nvSpPr>
          <p:cNvPr id="3" name="Rechteck 2">
            <a:extLst>
              <a:ext uri="{FF2B5EF4-FFF2-40B4-BE49-F238E27FC236}">
                <a16:creationId xmlns:a16="http://schemas.microsoft.com/office/drawing/2014/main" id="{83C10C7B-B8A7-4DB1-B24F-FC264DF91876}"/>
              </a:ext>
            </a:extLst>
          </p:cNvPr>
          <p:cNvSpPr/>
          <p:nvPr/>
        </p:nvSpPr>
        <p:spPr>
          <a:xfrm>
            <a:off x="385894" y="688524"/>
            <a:ext cx="10002071" cy="4893647"/>
          </a:xfrm>
          <a:prstGeom prst="rect">
            <a:avLst/>
          </a:prstGeom>
        </p:spPr>
        <p:txBody>
          <a:bodyPr wrap="square">
            <a:spAutoFit/>
          </a:bodyPr>
          <a:lstStyle/>
          <a:p>
            <a:pPr>
              <a:spcAft>
                <a:spcPts val="0"/>
              </a:spcAft>
            </a:pPr>
            <a:r>
              <a:rPr lang="de-DE" sz="2400" dirty="0">
                <a:latin typeface="Arial" panose="020B0604020202020204" pitchFamily="34" charset="0"/>
                <a:ea typeface="Times New Roman" panose="02020603050405020304" pitchFamily="18" charset="0"/>
                <a:cs typeface="Times New Roman" panose="02020603050405020304" pitchFamily="18" charset="0"/>
              </a:rPr>
              <a:t>Tom hat zum ersten Mal an einer Wahl teilgenommen. Vor dem Wahllokal wurde er von einem groben Ordner der Security in die Reihe der Erstwähler geschoben. Dann zählte der Ordner die Reihe ab und schickte jeden Fünften wieder nach Hause. Im Wahllokal forderte der Wahlleiter, der mit einer Fahne der Heimatpartei winkte, die Wähler dazu auf, seine Partei zu wählen. Tom bedrängte er besonders heftig, weil seine Eltern bereits beide für die </a:t>
            </a:r>
            <a:r>
              <a:rPr lang="de-DE" sz="2400" dirty="0" err="1">
                <a:latin typeface="Arial" panose="020B0604020202020204" pitchFamily="34" charset="0"/>
                <a:ea typeface="Times New Roman" panose="02020603050405020304" pitchFamily="18" charset="0"/>
                <a:cs typeface="Times New Roman" panose="02020603050405020304" pitchFamily="18" charset="0"/>
              </a:rPr>
              <a:t>Lilanen</a:t>
            </a:r>
            <a:r>
              <a:rPr lang="de-DE" sz="2400" dirty="0">
                <a:latin typeface="Arial" panose="020B0604020202020204" pitchFamily="34" charset="0"/>
                <a:ea typeface="Times New Roman" panose="02020603050405020304" pitchFamily="18" charset="0"/>
                <a:cs typeface="Times New Roman" panose="02020603050405020304" pitchFamily="18" charset="0"/>
              </a:rPr>
              <a:t> gestimmt hätten. Endlich bekam Tom seinen Erstwähler-Stimmzettel, der wie der Frauen-Stimmzettel nur die Hälfte zählt, und füllte ihn aus. Demonstrativ steckte Tom seinen Stimmzettel in die rote Kiste der Super-Partei und verließ das Wahllokal, ohne auf die Drohungen des Wahlleiters zu achten. Seine demokratische Pflicht zu erfüllen, hatte er sich irgendwie anders vorgestellt. </a:t>
            </a:r>
            <a:endParaRPr lang="de-DE" sz="2800" dirty="0">
              <a:latin typeface="Calibri" panose="020F0502020204030204" pitchFamily="34" charset="0"/>
              <a:ea typeface="Calibri" panose="020F0502020204030204" pitchFamily="34" charset="0"/>
              <a:cs typeface="Times New Roman" panose="02020603050405020304" pitchFamily="18" charset="0"/>
            </a:endParaRPr>
          </a:p>
        </p:txBody>
      </p:sp>
      <p:sp>
        <p:nvSpPr>
          <p:cNvPr id="7" name="Textfeld 6">
            <a:extLst>
              <a:ext uri="{FF2B5EF4-FFF2-40B4-BE49-F238E27FC236}">
                <a16:creationId xmlns:a16="http://schemas.microsoft.com/office/drawing/2014/main" id="{617B6E87-9D3A-424D-8F8B-955E731916D0}"/>
              </a:ext>
            </a:extLst>
          </p:cNvPr>
          <p:cNvSpPr txBox="1"/>
          <p:nvPr/>
        </p:nvSpPr>
        <p:spPr>
          <a:xfrm>
            <a:off x="385894" y="5488898"/>
            <a:ext cx="10498091" cy="954107"/>
          </a:xfrm>
          <a:prstGeom prst="rect">
            <a:avLst/>
          </a:prstGeom>
          <a:noFill/>
        </p:spPr>
        <p:txBody>
          <a:bodyPr wrap="square">
            <a:spAutoFit/>
          </a:bodyPr>
          <a:lstStyle/>
          <a:p>
            <a:r>
              <a:rPr lang="de-DE" sz="2800" dirty="0">
                <a:solidFill>
                  <a:schemeClr val="accent1">
                    <a:lumMod val="75000"/>
                  </a:schemeClr>
                </a:solidFill>
                <a:latin typeface="Arial" panose="020B0604020202020204" pitchFamily="34" charset="0"/>
                <a:ea typeface="Gungsuh" panose="02030600000101010101" pitchFamily="18" charset="-127"/>
                <a:cs typeface="Arial" panose="020B0604020202020204" pitchFamily="34" charset="0"/>
              </a:rPr>
              <a:t>Erläutere, weshalb der Wahlgang von Tom nicht passend verlaufen ist!</a:t>
            </a:r>
            <a:endParaRPr lang="de-DE" sz="2800" dirty="0">
              <a:solidFill>
                <a:schemeClr val="accent1">
                  <a:lumMod val="75000"/>
                </a:schemeClr>
              </a:solidFill>
              <a:latin typeface="Arial" panose="020B0604020202020204" pitchFamily="34" charset="0"/>
              <a:cs typeface="Arial" panose="020B0604020202020204" pitchFamily="34" charset="0"/>
            </a:endParaRPr>
          </a:p>
        </p:txBody>
      </p:sp>
      <p:sp>
        <p:nvSpPr>
          <p:cNvPr id="9" name="Textfeld 8">
            <a:extLst>
              <a:ext uri="{FF2B5EF4-FFF2-40B4-BE49-F238E27FC236}">
                <a16:creationId xmlns:a16="http://schemas.microsoft.com/office/drawing/2014/main" id="{B83F83E6-D05F-4A2B-8ED0-BE2A4FF550C5}"/>
              </a:ext>
            </a:extLst>
          </p:cNvPr>
          <p:cNvSpPr txBox="1"/>
          <p:nvPr/>
        </p:nvSpPr>
        <p:spPr>
          <a:xfrm>
            <a:off x="9868293" y="6075846"/>
            <a:ext cx="2842684" cy="246221"/>
          </a:xfrm>
          <a:prstGeom prst="rect">
            <a:avLst/>
          </a:prstGeom>
          <a:noFill/>
        </p:spPr>
        <p:txBody>
          <a:bodyPr wrap="square" rtlCol="0">
            <a:spAutoFit/>
          </a:bodyPr>
          <a:lstStyle/>
          <a:p>
            <a:r>
              <a:rPr lang="de-DE" sz="1000" dirty="0"/>
              <a:t>©istockphoto.com/iStock-1181652932</a:t>
            </a:r>
          </a:p>
        </p:txBody>
      </p:sp>
    </p:spTree>
    <p:extLst>
      <p:ext uri="{BB962C8B-B14F-4D97-AF65-F5344CB8AC3E}">
        <p14:creationId xmlns:p14="http://schemas.microsoft.com/office/powerpoint/2010/main" val="196879907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hteck 2">
            <a:extLst>
              <a:ext uri="{FF2B5EF4-FFF2-40B4-BE49-F238E27FC236}">
                <a16:creationId xmlns:a16="http://schemas.microsoft.com/office/drawing/2014/main" id="{83C10C7B-B8A7-4DB1-B24F-FC264DF91876}"/>
              </a:ext>
            </a:extLst>
          </p:cNvPr>
          <p:cNvSpPr/>
          <p:nvPr/>
        </p:nvSpPr>
        <p:spPr>
          <a:xfrm>
            <a:off x="826950" y="1160383"/>
            <a:ext cx="9605913" cy="4893647"/>
          </a:xfrm>
          <a:prstGeom prst="rect">
            <a:avLst/>
          </a:prstGeom>
        </p:spPr>
        <p:txBody>
          <a:bodyPr wrap="square">
            <a:spAutoFit/>
          </a:bodyPr>
          <a:lstStyle/>
          <a:p>
            <a:pPr>
              <a:spcAft>
                <a:spcPts val="0"/>
              </a:spcAft>
            </a:pPr>
            <a:r>
              <a:rPr lang="de-DE" sz="2400" dirty="0">
                <a:latin typeface="Arial" panose="020B0604020202020204" pitchFamily="34" charset="0"/>
                <a:ea typeface="Times New Roman" panose="02020603050405020304" pitchFamily="18" charset="0"/>
                <a:cs typeface="Times New Roman" panose="02020603050405020304" pitchFamily="18" charset="0"/>
              </a:rPr>
              <a:t>Tom hat zum ersten Mal an einer Wahl teilgenommen. Vor dem Wahllokal wurde er </a:t>
            </a:r>
            <a:r>
              <a:rPr lang="de-DE" sz="2400" dirty="0">
                <a:highlight>
                  <a:srgbClr val="FFFF00"/>
                </a:highlight>
                <a:latin typeface="Arial" panose="020B0604020202020204" pitchFamily="34" charset="0"/>
                <a:ea typeface="Times New Roman" panose="02020603050405020304" pitchFamily="18" charset="0"/>
                <a:cs typeface="Times New Roman" panose="02020603050405020304" pitchFamily="18" charset="0"/>
              </a:rPr>
              <a:t>von einem groben Ordner </a:t>
            </a:r>
            <a:r>
              <a:rPr lang="de-DE" sz="2400" dirty="0">
                <a:latin typeface="Arial" panose="020B0604020202020204" pitchFamily="34" charset="0"/>
                <a:ea typeface="Times New Roman" panose="02020603050405020304" pitchFamily="18" charset="0"/>
                <a:cs typeface="Times New Roman" panose="02020603050405020304" pitchFamily="18" charset="0"/>
              </a:rPr>
              <a:t>der Security in die </a:t>
            </a:r>
            <a:r>
              <a:rPr lang="de-DE" sz="2400" dirty="0">
                <a:highlight>
                  <a:srgbClr val="FFFF00"/>
                </a:highlight>
                <a:latin typeface="Arial" panose="020B0604020202020204" pitchFamily="34" charset="0"/>
                <a:ea typeface="Times New Roman" panose="02020603050405020304" pitchFamily="18" charset="0"/>
                <a:cs typeface="Times New Roman" panose="02020603050405020304" pitchFamily="18" charset="0"/>
              </a:rPr>
              <a:t>Reihe der Erstwähler </a:t>
            </a:r>
            <a:r>
              <a:rPr lang="de-DE" sz="2400" dirty="0">
                <a:latin typeface="Arial" panose="020B0604020202020204" pitchFamily="34" charset="0"/>
                <a:ea typeface="Times New Roman" panose="02020603050405020304" pitchFamily="18" charset="0"/>
                <a:cs typeface="Times New Roman" panose="02020603050405020304" pitchFamily="18" charset="0"/>
              </a:rPr>
              <a:t>geschoben. Dann zählte der Ordner die Reihe ab und </a:t>
            </a:r>
            <a:r>
              <a:rPr lang="de-DE" sz="2400" dirty="0">
                <a:highlight>
                  <a:srgbClr val="FFFF00"/>
                </a:highlight>
                <a:latin typeface="Arial" panose="020B0604020202020204" pitchFamily="34" charset="0"/>
                <a:ea typeface="Times New Roman" panose="02020603050405020304" pitchFamily="18" charset="0"/>
                <a:cs typeface="Times New Roman" panose="02020603050405020304" pitchFamily="18" charset="0"/>
              </a:rPr>
              <a:t>schickte jeden Fünften wieder nach Hause</a:t>
            </a:r>
            <a:r>
              <a:rPr lang="de-DE" sz="2400" dirty="0">
                <a:latin typeface="Arial" panose="020B0604020202020204" pitchFamily="34" charset="0"/>
                <a:ea typeface="Times New Roman" panose="02020603050405020304" pitchFamily="18" charset="0"/>
                <a:cs typeface="Times New Roman" panose="02020603050405020304" pitchFamily="18" charset="0"/>
              </a:rPr>
              <a:t>. Im Wahllokal </a:t>
            </a:r>
            <a:r>
              <a:rPr lang="de-DE" sz="2400" dirty="0">
                <a:highlight>
                  <a:srgbClr val="FFFF00"/>
                </a:highlight>
                <a:latin typeface="Arial" panose="020B0604020202020204" pitchFamily="34" charset="0"/>
                <a:ea typeface="Times New Roman" panose="02020603050405020304" pitchFamily="18" charset="0"/>
                <a:cs typeface="Times New Roman" panose="02020603050405020304" pitchFamily="18" charset="0"/>
              </a:rPr>
              <a:t>forderte</a:t>
            </a:r>
            <a:r>
              <a:rPr lang="de-DE" sz="2400" dirty="0">
                <a:latin typeface="Arial" panose="020B0604020202020204" pitchFamily="34" charset="0"/>
                <a:ea typeface="Times New Roman" panose="02020603050405020304" pitchFamily="18" charset="0"/>
                <a:cs typeface="Times New Roman" panose="02020603050405020304" pitchFamily="18" charset="0"/>
              </a:rPr>
              <a:t> der </a:t>
            </a:r>
            <a:r>
              <a:rPr lang="de-DE" sz="2400" dirty="0">
                <a:highlight>
                  <a:srgbClr val="FFFF00"/>
                </a:highlight>
                <a:latin typeface="Arial" panose="020B0604020202020204" pitchFamily="34" charset="0"/>
                <a:ea typeface="Times New Roman" panose="02020603050405020304" pitchFamily="18" charset="0"/>
                <a:cs typeface="Times New Roman" panose="02020603050405020304" pitchFamily="18" charset="0"/>
              </a:rPr>
              <a:t>Wahlleiter, der mit einer Fahne der Heimatpartei winkte</a:t>
            </a:r>
            <a:r>
              <a:rPr lang="de-DE" sz="2400" dirty="0">
                <a:latin typeface="Arial" panose="020B0604020202020204" pitchFamily="34" charset="0"/>
                <a:ea typeface="Times New Roman" panose="02020603050405020304" pitchFamily="18" charset="0"/>
                <a:cs typeface="Times New Roman" panose="02020603050405020304" pitchFamily="18" charset="0"/>
              </a:rPr>
              <a:t>, </a:t>
            </a:r>
            <a:r>
              <a:rPr lang="de-DE" sz="2400" dirty="0">
                <a:highlight>
                  <a:srgbClr val="FFFF00"/>
                </a:highlight>
                <a:latin typeface="Arial" panose="020B0604020202020204" pitchFamily="34" charset="0"/>
                <a:ea typeface="Times New Roman" panose="02020603050405020304" pitchFamily="18" charset="0"/>
                <a:cs typeface="Times New Roman" panose="02020603050405020304" pitchFamily="18" charset="0"/>
              </a:rPr>
              <a:t>die Wähler dazu auf, seine Partei zu wählen</a:t>
            </a:r>
            <a:r>
              <a:rPr lang="de-DE" sz="2400" dirty="0">
                <a:latin typeface="Arial" panose="020B0604020202020204" pitchFamily="34" charset="0"/>
                <a:ea typeface="Times New Roman" panose="02020603050405020304" pitchFamily="18" charset="0"/>
                <a:cs typeface="Times New Roman" panose="02020603050405020304" pitchFamily="18" charset="0"/>
              </a:rPr>
              <a:t>. Tom bedrängte er besonders heftig, weil </a:t>
            </a:r>
            <a:r>
              <a:rPr lang="de-DE" sz="2400" dirty="0">
                <a:highlight>
                  <a:srgbClr val="FFFF00"/>
                </a:highlight>
                <a:latin typeface="Arial" panose="020B0604020202020204" pitchFamily="34" charset="0"/>
                <a:ea typeface="Times New Roman" panose="02020603050405020304" pitchFamily="18" charset="0"/>
                <a:cs typeface="Times New Roman" panose="02020603050405020304" pitchFamily="18" charset="0"/>
              </a:rPr>
              <a:t>seine Eltern bereits beide für die </a:t>
            </a:r>
            <a:r>
              <a:rPr lang="de-DE" sz="2400" dirty="0" err="1">
                <a:highlight>
                  <a:srgbClr val="FFFF00"/>
                </a:highlight>
                <a:latin typeface="Arial" panose="020B0604020202020204" pitchFamily="34" charset="0"/>
                <a:ea typeface="Times New Roman" panose="02020603050405020304" pitchFamily="18" charset="0"/>
                <a:cs typeface="Times New Roman" panose="02020603050405020304" pitchFamily="18" charset="0"/>
              </a:rPr>
              <a:t>Lilanen</a:t>
            </a:r>
            <a:r>
              <a:rPr lang="de-DE" sz="2400" dirty="0">
                <a:highlight>
                  <a:srgbClr val="FFFF00"/>
                </a:highlight>
                <a:latin typeface="Arial" panose="020B0604020202020204" pitchFamily="34" charset="0"/>
                <a:ea typeface="Times New Roman" panose="02020603050405020304" pitchFamily="18" charset="0"/>
                <a:cs typeface="Times New Roman" panose="02020603050405020304" pitchFamily="18" charset="0"/>
              </a:rPr>
              <a:t> gestimmt hätten</a:t>
            </a:r>
            <a:r>
              <a:rPr lang="de-DE" sz="2400" dirty="0">
                <a:latin typeface="Arial" panose="020B0604020202020204" pitchFamily="34" charset="0"/>
                <a:ea typeface="Times New Roman" panose="02020603050405020304" pitchFamily="18" charset="0"/>
                <a:cs typeface="Times New Roman" panose="02020603050405020304" pitchFamily="18" charset="0"/>
              </a:rPr>
              <a:t>. Endlich bekam Tom seinen </a:t>
            </a:r>
            <a:r>
              <a:rPr lang="de-DE" sz="2400" dirty="0">
                <a:highlight>
                  <a:srgbClr val="FFFF00"/>
                </a:highlight>
                <a:latin typeface="Arial" panose="020B0604020202020204" pitchFamily="34" charset="0"/>
                <a:ea typeface="Times New Roman" panose="02020603050405020304" pitchFamily="18" charset="0"/>
                <a:cs typeface="Times New Roman" panose="02020603050405020304" pitchFamily="18" charset="0"/>
              </a:rPr>
              <a:t>Erstwähler-Stimmzettel</a:t>
            </a:r>
            <a:r>
              <a:rPr lang="de-DE" sz="2400" dirty="0">
                <a:latin typeface="Arial" panose="020B0604020202020204" pitchFamily="34" charset="0"/>
                <a:ea typeface="Times New Roman" panose="02020603050405020304" pitchFamily="18" charset="0"/>
                <a:cs typeface="Times New Roman" panose="02020603050405020304" pitchFamily="18" charset="0"/>
              </a:rPr>
              <a:t>, der </a:t>
            </a:r>
            <a:r>
              <a:rPr lang="de-DE" sz="2400" dirty="0">
                <a:highlight>
                  <a:srgbClr val="FFFF00"/>
                </a:highlight>
                <a:latin typeface="Arial" panose="020B0604020202020204" pitchFamily="34" charset="0"/>
                <a:ea typeface="Times New Roman" panose="02020603050405020304" pitchFamily="18" charset="0"/>
                <a:cs typeface="Times New Roman" panose="02020603050405020304" pitchFamily="18" charset="0"/>
              </a:rPr>
              <a:t>wie der Frauen-Stimmzettel nur die Hälfte zählt</a:t>
            </a:r>
            <a:r>
              <a:rPr lang="de-DE" sz="2400" dirty="0">
                <a:latin typeface="Arial" panose="020B0604020202020204" pitchFamily="34" charset="0"/>
                <a:ea typeface="Times New Roman" panose="02020603050405020304" pitchFamily="18" charset="0"/>
                <a:cs typeface="Times New Roman" panose="02020603050405020304" pitchFamily="18" charset="0"/>
              </a:rPr>
              <a:t>, und füllte ihn aus. Demonstrativ steckte Tom seinen Stimmzettel in die </a:t>
            </a:r>
            <a:r>
              <a:rPr lang="de-DE" sz="2400" dirty="0">
                <a:highlight>
                  <a:srgbClr val="FFFF00"/>
                </a:highlight>
                <a:latin typeface="Arial" panose="020B0604020202020204" pitchFamily="34" charset="0"/>
                <a:ea typeface="Times New Roman" panose="02020603050405020304" pitchFamily="18" charset="0"/>
                <a:cs typeface="Times New Roman" panose="02020603050405020304" pitchFamily="18" charset="0"/>
              </a:rPr>
              <a:t>rote Kiste der Super-Partei </a:t>
            </a:r>
            <a:r>
              <a:rPr lang="de-DE" sz="2400" dirty="0">
                <a:latin typeface="Arial" panose="020B0604020202020204" pitchFamily="34" charset="0"/>
                <a:ea typeface="Times New Roman" panose="02020603050405020304" pitchFamily="18" charset="0"/>
                <a:cs typeface="Times New Roman" panose="02020603050405020304" pitchFamily="18" charset="0"/>
              </a:rPr>
              <a:t>und verließ das Wahllokal, ohne auf die </a:t>
            </a:r>
            <a:r>
              <a:rPr lang="de-DE" sz="2400" dirty="0">
                <a:highlight>
                  <a:srgbClr val="FFFF00"/>
                </a:highlight>
                <a:latin typeface="Arial" panose="020B0604020202020204" pitchFamily="34" charset="0"/>
                <a:ea typeface="Times New Roman" panose="02020603050405020304" pitchFamily="18" charset="0"/>
                <a:cs typeface="Times New Roman" panose="02020603050405020304" pitchFamily="18" charset="0"/>
              </a:rPr>
              <a:t>Drohungen</a:t>
            </a:r>
            <a:r>
              <a:rPr lang="de-DE" sz="2400" dirty="0">
                <a:latin typeface="Arial" panose="020B0604020202020204" pitchFamily="34" charset="0"/>
                <a:ea typeface="Times New Roman" panose="02020603050405020304" pitchFamily="18" charset="0"/>
                <a:cs typeface="Times New Roman" panose="02020603050405020304" pitchFamily="18" charset="0"/>
              </a:rPr>
              <a:t> des Wahlleiters zu achten. Seine demokratische Pflicht zu erfüllen, hatte er sich irgendwie anders vorgestellt. </a:t>
            </a:r>
            <a:endParaRPr lang="de-DE" sz="2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6" name="Textfeld 5">
            <a:extLst>
              <a:ext uri="{FF2B5EF4-FFF2-40B4-BE49-F238E27FC236}">
                <a16:creationId xmlns:a16="http://schemas.microsoft.com/office/drawing/2014/main" id="{02CEE0DA-A38A-432A-8075-9EA80C4B715D}"/>
              </a:ext>
            </a:extLst>
          </p:cNvPr>
          <p:cNvSpPr txBox="1"/>
          <p:nvPr/>
        </p:nvSpPr>
        <p:spPr>
          <a:xfrm>
            <a:off x="826950" y="693599"/>
            <a:ext cx="10177433" cy="523220"/>
          </a:xfrm>
          <a:prstGeom prst="rect">
            <a:avLst/>
          </a:prstGeom>
          <a:noFill/>
        </p:spPr>
        <p:txBody>
          <a:bodyPr wrap="square">
            <a:spAutoFit/>
          </a:bodyPr>
          <a:lstStyle/>
          <a:p>
            <a:r>
              <a:rPr lang="de-DE" sz="2800" dirty="0">
                <a:solidFill>
                  <a:srgbClr val="C00000"/>
                </a:solidFill>
                <a:latin typeface="Arial" panose="020B0604020202020204" pitchFamily="34" charset="0"/>
                <a:ea typeface="Gungsuh" panose="02030600000101010101" pitchFamily="18" charset="-127"/>
                <a:cs typeface="Arial" panose="020B0604020202020204" pitchFamily="34" charset="0"/>
              </a:rPr>
              <a:t>Lösung</a:t>
            </a:r>
            <a:endParaRPr lang="de-DE" sz="2800" dirty="0">
              <a:solidFill>
                <a:srgbClr val="C00000"/>
              </a:solidFill>
              <a:latin typeface="Arial" panose="020B0604020202020204" pitchFamily="34" charset="0"/>
              <a:cs typeface="Arial" panose="020B0604020202020204" pitchFamily="34" charset="0"/>
            </a:endParaRPr>
          </a:p>
        </p:txBody>
      </p:sp>
      <p:pic>
        <p:nvPicPr>
          <p:cNvPr id="8" name="Grafik 7">
            <a:extLst>
              <a:ext uri="{FF2B5EF4-FFF2-40B4-BE49-F238E27FC236}">
                <a16:creationId xmlns:a16="http://schemas.microsoft.com/office/drawing/2014/main" id="{233784BF-EEF9-4C16-8778-74A7C0A05D68}"/>
              </a:ext>
            </a:extLst>
          </p:cNvPr>
          <p:cNvPicPr>
            <a:picLocks noChangeAspect="1"/>
          </p:cNvPicPr>
          <p:nvPr/>
        </p:nvPicPr>
        <p:blipFill rotWithShape="1">
          <a:blip r:embed="rId2">
            <a:extLst>
              <a:ext uri="{28A0092B-C50C-407E-A947-70E740481C1C}">
                <a14:useLocalDpi xmlns:a14="http://schemas.microsoft.com/office/drawing/2010/main" val="0"/>
              </a:ext>
            </a:extLst>
          </a:blip>
          <a:srcRect l="26665" r="29699"/>
          <a:stretch/>
        </p:blipFill>
        <p:spPr>
          <a:xfrm>
            <a:off x="10323703" y="780803"/>
            <a:ext cx="1611984" cy="5541264"/>
          </a:xfrm>
          <a:prstGeom prst="rect">
            <a:avLst/>
          </a:prstGeom>
        </p:spPr>
      </p:pic>
      <p:sp>
        <p:nvSpPr>
          <p:cNvPr id="9" name="Textfeld 8">
            <a:extLst>
              <a:ext uri="{FF2B5EF4-FFF2-40B4-BE49-F238E27FC236}">
                <a16:creationId xmlns:a16="http://schemas.microsoft.com/office/drawing/2014/main" id="{9DD453C5-A2B0-4A9C-8950-00477B8E2037}"/>
              </a:ext>
            </a:extLst>
          </p:cNvPr>
          <p:cNvSpPr txBox="1"/>
          <p:nvPr/>
        </p:nvSpPr>
        <p:spPr>
          <a:xfrm>
            <a:off x="9868293" y="6075846"/>
            <a:ext cx="2842684" cy="246221"/>
          </a:xfrm>
          <a:prstGeom prst="rect">
            <a:avLst/>
          </a:prstGeom>
          <a:noFill/>
        </p:spPr>
        <p:txBody>
          <a:bodyPr wrap="square" rtlCol="0">
            <a:spAutoFit/>
          </a:bodyPr>
          <a:lstStyle/>
          <a:p>
            <a:r>
              <a:rPr lang="de-DE" sz="1000" dirty="0"/>
              <a:t>©istockphoto.com/iStock-1181652932</a:t>
            </a:r>
          </a:p>
        </p:txBody>
      </p:sp>
    </p:spTree>
    <p:extLst>
      <p:ext uri="{BB962C8B-B14F-4D97-AF65-F5344CB8AC3E}">
        <p14:creationId xmlns:p14="http://schemas.microsoft.com/office/powerpoint/2010/main" val="89738753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hteck 2">
            <a:extLst>
              <a:ext uri="{FF2B5EF4-FFF2-40B4-BE49-F238E27FC236}">
                <a16:creationId xmlns:a16="http://schemas.microsoft.com/office/drawing/2014/main" id="{0D0FEB42-5FF2-4F80-817A-1579DE67B58B}"/>
              </a:ext>
            </a:extLst>
          </p:cNvPr>
          <p:cNvSpPr/>
          <p:nvPr/>
        </p:nvSpPr>
        <p:spPr>
          <a:xfrm>
            <a:off x="477520" y="853440"/>
            <a:ext cx="10932160" cy="5334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9" name="Grafik 8">
            <a:extLst>
              <a:ext uri="{FF2B5EF4-FFF2-40B4-BE49-F238E27FC236}">
                <a16:creationId xmlns:a16="http://schemas.microsoft.com/office/drawing/2014/main" id="{91D7B577-747B-4884-89AC-E474834AC1EE}"/>
              </a:ext>
            </a:extLst>
          </p:cNvPr>
          <p:cNvPicPr>
            <a:picLocks noChangeAspect="1"/>
          </p:cNvPicPr>
          <p:nvPr/>
        </p:nvPicPr>
        <p:blipFill>
          <a:blip r:embed="rId2"/>
          <a:stretch>
            <a:fillRect/>
          </a:stretch>
        </p:blipFill>
        <p:spPr>
          <a:xfrm rot="21259384">
            <a:off x="798725" y="776725"/>
            <a:ext cx="1689951" cy="2666670"/>
          </a:xfrm>
          <a:prstGeom prst="rect">
            <a:avLst/>
          </a:prstGeom>
          <a:effectLst>
            <a:outerShdw blurRad="50800" dist="38100" dir="10800000" algn="r" rotWithShape="0">
              <a:prstClr val="black">
                <a:alpha val="40000"/>
              </a:prstClr>
            </a:outerShdw>
          </a:effectLst>
        </p:spPr>
      </p:pic>
      <p:sp>
        <p:nvSpPr>
          <p:cNvPr id="10" name="Textfeld 9">
            <a:extLst>
              <a:ext uri="{FF2B5EF4-FFF2-40B4-BE49-F238E27FC236}">
                <a16:creationId xmlns:a16="http://schemas.microsoft.com/office/drawing/2014/main" id="{DCE5765C-201C-44EE-B738-FBD5BC6B6752}"/>
              </a:ext>
            </a:extLst>
          </p:cNvPr>
          <p:cNvSpPr txBox="1"/>
          <p:nvPr/>
        </p:nvSpPr>
        <p:spPr>
          <a:xfrm>
            <a:off x="2809881" y="1087889"/>
            <a:ext cx="7701699" cy="523220"/>
          </a:xfrm>
          <a:prstGeom prst="rect">
            <a:avLst/>
          </a:prstGeom>
          <a:noFill/>
        </p:spPr>
        <p:txBody>
          <a:bodyPr wrap="square" rtlCol="0">
            <a:spAutoFit/>
          </a:bodyPr>
          <a:lstStyle/>
          <a:p>
            <a:r>
              <a:rPr lang="de-DE" sz="2800" dirty="0"/>
              <a:t>Art. 38 GG</a:t>
            </a:r>
          </a:p>
        </p:txBody>
      </p:sp>
      <p:sp>
        <p:nvSpPr>
          <p:cNvPr id="11" name="Textfeld 10">
            <a:extLst>
              <a:ext uri="{FF2B5EF4-FFF2-40B4-BE49-F238E27FC236}">
                <a16:creationId xmlns:a16="http://schemas.microsoft.com/office/drawing/2014/main" id="{D8F1CB7E-DD0F-4338-A9A9-AD2F946F5C82}"/>
              </a:ext>
            </a:extLst>
          </p:cNvPr>
          <p:cNvSpPr txBox="1"/>
          <p:nvPr/>
        </p:nvSpPr>
        <p:spPr>
          <a:xfrm>
            <a:off x="2812339" y="1581039"/>
            <a:ext cx="8599799" cy="3539430"/>
          </a:xfrm>
          <a:prstGeom prst="rect">
            <a:avLst/>
          </a:prstGeom>
          <a:noFill/>
        </p:spPr>
        <p:txBody>
          <a:bodyPr wrap="square" rtlCol="0">
            <a:spAutoFit/>
          </a:bodyPr>
          <a:lstStyle/>
          <a:p>
            <a:r>
              <a:rPr lang="de-DE" sz="2400" dirty="0"/>
              <a:t>(1) Die Abgeordneten des Deutschen Bundestages werden in allgemeiner, unmittelbarer, freier, gleicher und</a:t>
            </a:r>
            <a:br>
              <a:rPr lang="de-DE" sz="3600" dirty="0"/>
            </a:br>
            <a:r>
              <a:rPr lang="de-DE" sz="2400" dirty="0"/>
              <a:t>geheimer Wahl gewählt. Sie sind Vertreter des ganzen Volkes, an Aufträge und Weisungen nicht gebunden und</a:t>
            </a:r>
            <a:br>
              <a:rPr lang="de-DE" sz="3600" dirty="0"/>
            </a:br>
            <a:r>
              <a:rPr lang="de-DE" sz="2400" dirty="0"/>
              <a:t>nur ihrem Gewissen unterworfen.</a:t>
            </a:r>
            <a:br>
              <a:rPr lang="de-DE" sz="3600" dirty="0"/>
            </a:br>
            <a:r>
              <a:rPr lang="de-DE" sz="2400" dirty="0"/>
              <a:t>(2) Wahlberechtigt ist, wer das achtzehnte Lebensjahr vollendet hat; wählbar ist, wer das Alter erreicht hat, mit</a:t>
            </a:r>
            <a:br>
              <a:rPr lang="de-DE" sz="3600" dirty="0"/>
            </a:br>
            <a:r>
              <a:rPr lang="de-DE" sz="2400" dirty="0"/>
              <a:t>dem die Volljährigkeit eintritt.</a:t>
            </a:r>
            <a:br>
              <a:rPr lang="de-DE" sz="3600" dirty="0"/>
            </a:br>
            <a:r>
              <a:rPr lang="de-DE" sz="2400" dirty="0"/>
              <a:t>(3) Das Nähere bestimmt ein Bundesgesetz.</a:t>
            </a:r>
            <a:endParaRPr lang="de-DE" sz="3600" dirty="0"/>
          </a:p>
        </p:txBody>
      </p:sp>
      <p:sp>
        <p:nvSpPr>
          <p:cNvPr id="13" name="Textfeld 12">
            <a:extLst>
              <a:ext uri="{FF2B5EF4-FFF2-40B4-BE49-F238E27FC236}">
                <a16:creationId xmlns:a16="http://schemas.microsoft.com/office/drawing/2014/main" id="{6D7E1235-3550-436F-8485-21D552CD50F2}"/>
              </a:ext>
            </a:extLst>
          </p:cNvPr>
          <p:cNvSpPr txBox="1"/>
          <p:nvPr/>
        </p:nvSpPr>
        <p:spPr>
          <a:xfrm>
            <a:off x="782320" y="5120556"/>
            <a:ext cx="10177433" cy="523220"/>
          </a:xfrm>
          <a:prstGeom prst="rect">
            <a:avLst/>
          </a:prstGeom>
          <a:noFill/>
        </p:spPr>
        <p:txBody>
          <a:bodyPr wrap="square">
            <a:spAutoFit/>
          </a:bodyPr>
          <a:lstStyle/>
          <a:p>
            <a:r>
              <a:rPr lang="de-DE" sz="2800" dirty="0">
                <a:solidFill>
                  <a:schemeClr val="accent1">
                    <a:lumMod val="75000"/>
                  </a:schemeClr>
                </a:solidFill>
                <a:latin typeface="Arial" panose="020B0604020202020204" pitchFamily="34" charset="0"/>
                <a:ea typeface="Gungsuh" panose="02030600000101010101" pitchFamily="18" charset="-127"/>
                <a:cs typeface="Arial" panose="020B0604020202020204" pitchFamily="34" charset="0"/>
              </a:rPr>
              <a:t>Nach welchen Grundsätzen erfolgt eine Wahl in Deutschland?</a:t>
            </a:r>
            <a:endParaRPr lang="de-DE" sz="2800" dirty="0">
              <a:solidFill>
                <a:schemeClr val="accent1">
                  <a:lumMod val="7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45385870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prechblase: oval 7">
            <a:extLst>
              <a:ext uri="{FF2B5EF4-FFF2-40B4-BE49-F238E27FC236}">
                <a16:creationId xmlns:a16="http://schemas.microsoft.com/office/drawing/2014/main" id="{A95F058E-43DF-4414-A625-706D17A5E5FA}"/>
              </a:ext>
            </a:extLst>
          </p:cNvPr>
          <p:cNvSpPr/>
          <p:nvPr/>
        </p:nvSpPr>
        <p:spPr>
          <a:xfrm>
            <a:off x="2998931" y="3278171"/>
            <a:ext cx="2960016" cy="1601272"/>
          </a:xfrm>
          <a:prstGeom prst="wedgeEllipseCallout">
            <a:avLst/>
          </a:prstGeom>
          <a:solidFill>
            <a:srgbClr val="0070C0"/>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4400" dirty="0">
                <a:solidFill>
                  <a:schemeClr val="bg1"/>
                </a:solidFill>
              </a:rPr>
              <a:t>…</a:t>
            </a:r>
          </a:p>
        </p:txBody>
      </p:sp>
      <p:sp>
        <p:nvSpPr>
          <p:cNvPr id="4" name="Textfeld 3">
            <a:extLst>
              <a:ext uri="{FF2B5EF4-FFF2-40B4-BE49-F238E27FC236}">
                <a16:creationId xmlns:a16="http://schemas.microsoft.com/office/drawing/2014/main" id="{9C1B58A9-8604-4838-B73C-CFC225604A95}"/>
              </a:ext>
            </a:extLst>
          </p:cNvPr>
          <p:cNvSpPr txBox="1"/>
          <p:nvPr/>
        </p:nvSpPr>
        <p:spPr>
          <a:xfrm>
            <a:off x="1007283" y="914109"/>
            <a:ext cx="10177433" cy="584775"/>
          </a:xfrm>
          <a:prstGeom prst="rect">
            <a:avLst/>
          </a:prstGeom>
          <a:noFill/>
        </p:spPr>
        <p:txBody>
          <a:bodyPr wrap="square">
            <a:spAutoFit/>
          </a:bodyPr>
          <a:lstStyle/>
          <a:p>
            <a:r>
              <a:rPr lang="de-DE" sz="3200" dirty="0">
                <a:solidFill>
                  <a:schemeClr val="accent1">
                    <a:lumMod val="75000"/>
                  </a:schemeClr>
                </a:solidFill>
                <a:latin typeface="Arial" panose="020B0604020202020204" pitchFamily="34" charset="0"/>
                <a:ea typeface="Gungsuh" panose="02030600000101010101" pitchFamily="18" charset="-127"/>
                <a:cs typeface="Arial" panose="020B0604020202020204" pitchFamily="34" charset="0"/>
              </a:rPr>
              <a:t>Ein Blick in die Welt</a:t>
            </a:r>
            <a:endParaRPr lang="de-DE" sz="3200" dirty="0">
              <a:solidFill>
                <a:schemeClr val="accent1">
                  <a:lumMod val="75000"/>
                </a:schemeClr>
              </a:solidFill>
              <a:latin typeface="Arial" panose="020B0604020202020204" pitchFamily="34" charset="0"/>
              <a:cs typeface="Arial" panose="020B0604020202020204" pitchFamily="34" charset="0"/>
            </a:endParaRPr>
          </a:p>
        </p:txBody>
      </p:sp>
      <p:sp>
        <p:nvSpPr>
          <p:cNvPr id="6" name="Sprechblase: oval 5">
            <a:extLst>
              <a:ext uri="{FF2B5EF4-FFF2-40B4-BE49-F238E27FC236}">
                <a16:creationId xmlns:a16="http://schemas.microsoft.com/office/drawing/2014/main" id="{AC188AD3-DFA9-4230-8C85-D34659ADE3C4}"/>
              </a:ext>
            </a:extLst>
          </p:cNvPr>
          <p:cNvSpPr/>
          <p:nvPr/>
        </p:nvSpPr>
        <p:spPr>
          <a:xfrm>
            <a:off x="3029515" y="1866506"/>
            <a:ext cx="2960016" cy="1601272"/>
          </a:xfrm>
          <a:prstGeom prst="wedgeEllipseCallout">
            <a:avLst/>
          </a:prstGeom>
          <a:solidFill>
            <a:schemeClr val="accent5">
              <a:lumMod val="60000"/>
              <a:lumOff val="40000"/>
            </a:schemeClr>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4400" dirty="0">
                <a:solidFill>
                  <a:srgbClr val="0070C0"/>
                </a:solidFill>
              </a:rPr>
              <a:t>…</a:t>
            </a:r>
          </a:p>
        </p:txBody>
      </p:sp>
      <p:sp>
        <p:nvSpPr>
          <p:cNvPr id="7" name="Sprechblase: oval 6">
            <a:extLst>
              <a:ext uri="{FF2B5EF4-FFF2-40B4-BE49-F238E27FC236}">
                <a16:creationId xmlns:a16="http://schemas.microsoft.com/office/drawing/2014/main" id="{33965B56-92CB-4F09-AEF2-7E93D3FB0B4B}"/>
              </a:ext>
            </a:extLst>
          </p:cNvPr>
          <p:cNvSpPr/>
          <p:nvPr/>
        </p:nvSpPr>
        <p:spPr>
          <a:xfrm flipH="1">
            <a:off x="1206630" y="2477535"/>
            <a:ext cx="2616307" cy="1601272"/>
          </a:xfrm>
          <a:prstGeom prst="wedgeEllipseCallout">
            <a:avLst/>
          </a:prstGeom>
          <a:solidFill>
            <a:schemeClr val="bg1"/>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4400" dirty="0">
                <a:solidFill>
                  <a:srgbClr val="0070C0"/>
                </a:solidFill>
              </a:rPr>
              <a:t>…</a:t>
            </a:r>
          </a:p>
        </p:txBody>
      </p:sp>
      <p:sp>
        <p:nvSpPr>
          <p:cNvPr id="9" name="Textfeld 8">
            <a:extLst>
              <a:ext uri="{FF2B5EF4-FFF2-40B4-BE49-F238E27FC236}">
                <a16:creationId xmlns:a16="http://schemas.microsoft.com/office/drawing/2014/main" id="{B695CA83-C0C0-4D39-958D-46207B3386F4}"/>
              </a:ext>
            </a:extLst>
          </p:cNvPr>
          <p:cNvSpPr txBox="1"/>
          <p:nvPr/>
        </p:nvSpPr>
        <p:spPr>
          <a:xfrm>
            <a:off x="6353666" y="2128950"/>
            <a:ext cx="5260157" cy="3970318"/>
          </a:xfrm>
          <a:prstGeom prst="rect">
            <a:avLst/>
          </a:prstGeom>
          <a:noFill/>
        </p:spPr>
        <p:txBody>
          <a:bodyPr wrap="square" rtlCol="0">
            <a:spAutoFit/>
          </a:bodyPr>
          <a:lstStyle/>
          <a:p>
            <a:r>
              <a:rPr lang="de-DE" sz="2800" dirty="0">
                <a:latin typeface="Arial" panose="020B0604020202020204" pitchFamily="34" charset="0"/>
                <a:cs typeface="Arial" panose="020B0604020202020204" pitchFamily="34" charset="0"/>
              </a:rPr>
              <a:t>In vielen Ländern der Welt finden die Wahlrechtsgrundsätze keine Anwendung.</a:t>
            </a:r>
          </a:p>
          <a:p>
            <a:endParaRPr lang="de-DE" sz="2800" dirty="0">
              <a:latin typeface="Arial" panose="020B0604020202020204" pitchFamily="34" charset="0"/>
              <a:cs typeface="Arial" panose="020B0604020202020204" pitchFamily="34" charset="0"/>
            </a:endParaRPr>
          </a:p>
          <a:p>
            <a:r>
              <a:rPr lang="de-DE" sz="2800" dirty="0">
                <a:solidFill>
                  <a:schemeClr val="accent1">
                    <a:lumMod val="75000"/>
                  </a:schemeClr>
                </a:solidFill>
                <a:latin typeface="Arial" panose="020B0604020202020204" pitchFamily="34" charset="0"/>
                <a:ea typeface="Gungsuh" panose="02030600000101010101" pitchFamily="18" charset="-127"/>
                <a:cs typeface="Arial" panose="020B0604020202020204" pitchFamily="34" charset="0"/>
              </a:rPr>
              <a:t>Überprüfe anhand der Berichte, gegen welche Wahlrechtsgrundsätze verstoßen wird!</a:t>
            </a:r>
            <a:endParaRPr lang="de-DE" sz="2800" dirty="0">
              <a:solidFill>
                <a:schemeClr val="accent1">
                  <a:lumMod val="75000"/>
                </a:schemeClr>
              </a:solidFill>
              <a:latin typeface="Arial" panose="020B0604020202020204" pitchFamily="34" charset="0"/>
              <a:cs typeface="Arial" panose="020B0604020202020204" pitchFamily="34" charset="0"/>
            </a:endParaRPr>
          </a:p>
        </p:txBody>
      </p:sp>
      <p:pic>
        <p:nvPicPr>
          <p:cNvPr id="5" name="Grafik 4">
            <a:extLst>
              <a:ext uri="{FF2B5EF4-FFF2-40B4-BE49-F238E27FC236}">
                <a16:creationId xmlns:a16="http://schemas.microsoft.com/office/drawing/2014/main" id="{71B4487D-9F8F-4133-9B6D-594556DE6BF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89228" y="4182997"/>
            <a:ext cx="1866368" cy="1866368"/>
          </a:xfrm>
          <a:prstGeom prst="rect">
            <a:avLst/>
          </a:prstGeom>
        </p:spPr>
      </p:pic>
    </p:spTree>
    <p:extLst>
      <p:ext uri="{BB962C8B-B14F-4D97-AF65-F5344CB8AC3E}">
        <p14:creationId xmlns:p14="http://schemas.microsoft.com/office/powerpoint/2010/main" val="403674573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feld 1">
            <a:extLst>
              <a:ext uri="{FF2B5EF4-FFF2-40B4-BE49-F238E27FC236}">
                <a16:creationId xmlns:a16="http://schemas.microsoft.com/office/drawing/2014/main" id="{D5D82114-21C0-4929-B819-CA33F8D132E9}"/>
              </a:ext>
            </a:extLst>
          </p:cNvPr>
          <p:cNvSpPr txBox="1"/>
          <p:nvPr/>
        </p:nvSpPr>
        <p:spPr>
          <a:xfrm>
            <a:off x="479380" y="730223"/>
            <a:ext cx="10177433" cy="584775"/>
          </a:xfrm>
          <a:prstGeom prst="rect">
            <a:avLst/>
          </a:prstGeom>
          <a:noFill/>
        </p:spPr>
        <p:txBody>
          <a:bodyPr wrap="square">
            <a:spAutoFit/>
          </a:bodyPr>
          <a:lstStyle/>
          <a:p>
            <a:r>
              <a:rPr lang="de-DE" sz="3200" dirty="0">
                <a:solidFill>
                  <a:schemeClr val="accent1">
                    <a:lumMod val="75000"/>
                  </a:schemeClr>
                </a:solidFill>
                <a:latin typeface="Arial" panose="020B0604020202020204" pitchFamily="34" charset="0"/>
                <a:ea typeface="Gungsuh" panose="02030600000101010101" pitchFamily="18" charset="-127"/>
                <a:cs typeface="Arial" panose="020B0604020202020204" pitchFamily="34" charset="0"/>
              </a:rPr>
              <a:t>Beispiel 1</a:t>
            </a:r>
            <a:endParaRPr lang="de-DE" sz="3200" dirty="0">
              <a:solidFill>
                <a:schemeClr val="accent1">
                  <a:lumMod val="75000"/>
                </a:schemeClr>
              </a:solidFill>
              <a:latin typeface="Arial" panose="020B0604020202020204" pitchFamily="34" charset="0"/>
              <a:cs typeface="Arial" panose="020B0604020202020204" pitchFamily="34" charset="0"/>
            </a:endParaRPr>
          </a:p>
        </p:txBody>
      </p:sp>
      <p:sp>
        <p:nvSpPr>
          <p:cNvPr id="3" name="Sprechblase: rechteckig mit abgerundeten Ecken 2">
            <a:extLst>
              <a:ext uri="{FF2B5EF4-FFF2-40B4-BE49-F238E27FC236}">
                <a16:creationId xmlns:a16="http://schemas.microsoft.com/office/drawing/2014/main" id="{0264C92B-7F49-4DB7-B576-3E1008FBAE0C}"/>
              </a:ext>
            </a:extLst>
          </p:cNvPr>
          <p:cNvSpPr/>
          <p:nvPr/>
        </p:nvSpPr>
        <p:spPr>
          <a:xfrm>
            <a:off x="678731" y="2024968"/>
            <a:ext cx="10765410" cy="3044858"/>
          </a:xfrm>
          <a:prstGeom prst="wedgeRoundRect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e-DE" sz="2400" dirty="0">
                <a:latin typeface="Arial" panose="020B0604020202020204" pitchFamily="34" charset="0"/>
                <a:ea typeface="Times New Roman"/>
                <a:cs typeface="Arial" panose="020B0604020202020204" pitchFamily="34" charset="0"/>
              </a:rPr>
              <a:t>Ich habe mitbekommen, dass sich Wähler einfach nochmal angestellt haben und mehrfach ihre Stimmen abgegeben haben. Außerdem hat man in einem Abfalleimer bereits ausgefüllte Wahlzettel gefunden. Offensichtlich waren die Urnen nicht versiegelt. Einige Unterstützer des Oppositionspolitikers Nawalny haben berichtet, dass Wahlbeobachtern der Zutritt zu den Lokalen untersagt worden ist.</a:t>
            </a:r>
            <a:endParaRPr lang="de-DE" sz="2400" dirty="0">
              <a:latin typeface="Arial" panose="020B0604020202020204" pitchFamily="34" charset="0"/>
              <a:cs typeface="Arial" panose="020B0604020202020204" pitchFamily="34" charset="0"/>
            </a:endParaRPr>
          </a:p>
          <a:p>
            <a:pPr algn="ctr"/>
            <a:endParaRPr lang="de-DE" sz="2400" dirty="0"/>
          </a:p>
        </p:txBody>
      </p:sp>
      <p:sp>
        <p:nvSpPr>
          <p:cNvPr id="4" name="Textfeld 3">
            <a:extLst>
              <a:ext uri="{FF2B5EF4-FFF2-40B4-BE49-F238E27FC236}">
                <a16:creationId xmlns:a16="http://schemas.microsoft.com/office/drawing/2014/main" id="{21390B51-1C0B-43F4-901E-97A3E7A0A9E3}"/>
              </a:ext>
            </a:extLst>
          </p:cNvPr>
          <p:cNvSpPr txBox="1"/>
          <p:nvPr/>
        </p:nvSpPr>
        <p:spPr>
          <a:xfrm>
            <a:off x="484787" y="1273729"/>
            <a:ext cx="11557262" cy="461665"/>
          </a:xfrm>
          <a:prstGeom prst="rect">
            <a:avLst/>
          </a:prstGeom>
          <a:noFill/>
        </p:spPr>
        <p:txBody>
          <a:bodyPr wrap="square" rtlCol="0">
            <a:spAutoFit/>
          </a:bodyPr>
          <a:lstStyle/>
          <a:p>
            <a:r>
              <a:rPr lang="de-DE" sz="2400" dirty="0">
                <a:latin typeface="Arial" panose="020B0604020202020204" pitchFamily="34" charset="0"/>
                <a:cs typeface="Arial" panose="020B0604020202020204" pitchFamily="34" charset="0"/>
              </a:rPr>
              <a:t>Eine russische Wählerin berichtet über die Präsidentschaftswahl 2018 in Russland:</a:t>
            </a:r>
          </a:p>
        </p:txBody>
      </p:sp>
      <p:sp>
        <p:nvSpPr>
          <p:cNvPr id="5" name="Rechteck 4">
            <a:extLst>
              <a:ext uri="{FF2B5EF4-FFF2-40B4-BE49-F238E27FC236}">
                <a16:creationId xmlns:a16="http://schemas.microsoft.com/office/drawing/2014/main" id="{BBF6C52F-25D6-4337-81B2-27D813F217FE}"/>
              </a:ext>
            </a:extLst>
          </p:cNvPr>
          <p:cNvSpPr/>
          <p:nvPr/>
        </p:nvSpPr>
        <p:spPr>
          <a:xfrm>
            <a:off x="554796" y="5943891"/>
            <a:ext cx="11417245" cy="253916"/>
          </a:xfrm>
          <a:prstGeom prst="rect">
            <a:avLst/>
          </a:prstGeom>
        </p:spPr>
        <p:txBody>
          <a:bodyPr wrap="square">
            <a:spAutoFit/>
          </a:bodyPr>
          <a:lstStyle/>
          <a:p>
            <a:pPr>
              <a:defRPr/>
            </a:pPr>
            <a:r>
              <a:rPr lang="de-DE" sz="1050" dirty="0">
                <a:latin typeface="Arial" panose="020B0604020202020204" pitchFamily="34" charset="0"/>
                <a:ea typeface="Times New Roman"/>
                <a:cs typeface="Arial" panose="020B0604020202020204" pitchFamily="34" charset="0"/>
              </a:rPr>
              <a:t>(Frei nach </a:t>
            </a:r>
            <a:r>
              <a:rPr lang="de-DE" sz="1050" u="sng" dirty="0">
                <a:solidFill>
                  <a:srgbClr val="0563C1"/>
                </a:solidFill>
                <a:latin typeface="Arial" panose="020B0604020202020204" pitchFamily="34" charset="0"/>
                <a:ea typeface="Times New Roman"/>
                <a:cs typeface="Arial" panose="020B0604020202020204" pitchFamily="34" charset="0"/>
                <a:hlinkClick r:id="rId4" tooltip="https://www.spiegel.de/politik/ausland/russland-wahl-unregelmaessigkeiten-was-heisst-das-konkret-a-1198717.html"/>
              </a:rPr>
              <a:t>https://www.spiegel.de/politik/ausland/russland-wahl-unregelmaessigkeiten-was-heisst-das-konkret-a-1198717.html</a:t>
            </a:r>
            <a:r>
              <a:rPr lang="de-DE" sz="1050" dirty="0">
                <a:latin typeface="Arial" panose="020B0604020202020204" pitchFamily="34" charset="0"/>
                <a:ea typeface="Times New Roman"/>
                <a:cs typeface="Arial" panose="020B0604020202020204" pitchFamily="34" charset="0"/>
              </a:rPr>
              <a:t>, DL vom 08.08.23) </a:t>
            </a:r>
            <a:endParaRPr lang="de-DE" sz="1050" dirty="0">
              <a:latin typeface="Arial" panose="020B0604020202020204" pitchFamily="34" charset="0"/>
              <a:cs typeface="Arial" panose="020B0604020202020204" pitchFamily="34" charset="0"/>
            </a:endParaRPr>
          </a:p>
        </p:txBody>
      </p:sp>
      <p:pic>
        <p:nvPicPr>
          <p:cNvPr id="6" name="Ich habe mitbekommen">
            <a:hlinkClick r:id="" action="ppaction://media"/>
            <a:extLst>
              <a:ext uri="{FF2B5EF4-FFF2-40B4-BE49-F238E27FC236}">
                <a16:creationId xmlns:a16="http://schemas.microsoft.com/office/drawing/2014/main" id="{807CAA58-201F-41C2-8EA8-498A29E82C97}"/>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662166" y="5241561"/>
            <a:ext cx="406400" cy="406400"/>
          </a:xfrm>
          <a:prstGeom prst="rect">
            <a:avLst/>
          </a:prstGeom>
        </p:spPr>
      </p:pic>
    </p:spTree>
    <p:extLst>
      <p:ext uri="{BB962C8B-B14F-4D97-AF65-F5344CB8AC3E}">
        <p14:creationId xmlns:p14="http://schemas.microsoft.com/office/powerpoint/2010/main" val="666336093"/>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6"/>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22908" fill="hold"/>
                                        <p:tgtEl>
                                          <p:spTgt spid="6"/>
                                        </p:tgtEl>
                                      </p:cBhvr>
                                    </p:cmd>
                                  </p:childTnLst>
                                </p:cTn>
                              </p:par>
                            </p:childTnLst>
                          </p:cTn>
                        </p:par>
                      </p:childTnLst>
                    </p:cTn>
                  </p:par>
                </p:childTnLst>
              </p:cTn>
              <p:nextCondLst>
                <p:cond evt="onClick" delay="0">
                  <p:tgtEl>
                    <p:spTgt spid="6"/>
                  </p:tgtEl>
                </p:cond>
              </p:nextCondLst>
            </p:seq>
            <p:audio>
              <p:cMediaNode vol="80000">
                <p:cTn id="7" fill="hold" display="0">
                  <p:stCondLst>
                    <p:cond delay="indefinite"/>
                  </p:stCondLst>
                  <p:endCondLst>
                    <p:cond evt="onStopAudio" delay="0">
                      <p:tgtEl>
                        <p:sldTgt/>
                      </p:tgtEl>
                    </p:cond>
                  </p:endCondLst>
                </p:cTn>
                <p:tgtEl>
                  <p:spTgt spid="6"/>
                </p:tgtEl>
              </p:cMediaNode>
            </p:audio>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feld 1">
            <a:extLst>
              <a:ext uri="{FF2B5EF4-FFF2-40B4-BE49-F238E27FC236}">
                <a16:creationId xmlns:a16="http://schemas.microsoft.com/office/drawing/2014/main" id="{D5D82114-21C0-4929-B819-CA33F8D132E9}"/>
              </a:ext>
            </a:extLst>
          </p:cNvPr>
          <p:cNvSpPr txBox="1"/>
          <p:nvPr/>
        </p:nvSpPr>
        <p:spPr>
          <a:xfrm>
            <a:off x="554796" y="730223"/>
            <a:ext cx="10177433" cy="584775"/>
          </a:xfrm>
          <a:prstGeom prst="rect">
            <a:avLst/>
          </a:prstGeom>
          <a:noFill/>
        </p:spPr>
        <p:txBody>
          <a:bodyPr wrap="square">
            <a:spAutoFit/>
          </a:bodyPr>
          <a:lstStyle/>
          <a:p>
            <a:r>
              <a:rPr lang="de-DE" sz="3200" dirty="0">
                <a:solidFill>
                  <a:schemeClr val="accent1">
                    <a:lumMod val="75000"/>
                  </a:schemeClr>
                </a:solidFill>
                <a:latin typeface="Arial" panose="020B0604020202020204" pitchFamily="34" charset="0"/>
                <a:ea typeface="Gungsuh" panose="02030600000101010101" pitchFamily="18" charset="-127"/>
                <a:cs typeface="Arial" panose="020B0604020202020204" pitchFamily="34" charset="0"/>
              </a:rPr>
              <a:t>Beispiel 2</a:t>
            </a:r>
            <a:endParaRPr lang="de-DE" sz="3200" dirty="0">
              <a:solidFill>
                <a:schemeClr val="accent1">
                  <a:lumMod val="75000"/>
                </a:schemeClr>
              </a:solidFill>
              <a:latin typeface="Arial" panose="020B0604020202020204" pitchFamily="34" charset="0"/>
              <a:cs typeface="Arial" panose="020B0604020202020204" pitchFamily="34" charset="0"/>
            </a:endParaRPr>
          </a:p>
        </p:txBody>
      </p:sp>
      <p:sp>
        <p:nvSpPr>
          <p:cNvPr id="3" name="Sprechblase: rechteckig mit abgerundeten Ecken 2">
            <a:extLst>
              <a:ext uri="{FF2B5EF4-FFF2-40B4-BE49-F238E27FC236}">
                <a16:creationId xmlns:a16="http://schemas.microsoft.com/office/drawing/2014/main" id="{0264C92B-7F49-4DB7-B576-3E1008FBAE0C}"/>
              </a:ext>
            </a:extLst>
          </p:cNvPr>
          <p:cNvSpPr/>
          <p:nvPr/>
        </p:nvSpPr>
        <p:spPr>
          <a:xfrm>
            <a:off x="656733" y="2034396"/>
            <a:ext cx="10765410" cy="3044858"/>
          </a:xfrm>
          <a:prstGeom prst="wedgeRoundRect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defRPr/>
            </a:pPr>
            <a:r>
              <a:rPr lang="de-DE" sz="2800" dirty="0">
                <a:latin typeface="Arial" panose="020B0604020202020204" pitchFamily="34" charset="0"/>
                <a:cs typeface="Arial" panose="020B0604020202020204" pitchFamily="34" charset="0"/>
              </a:rPr>
              <a:t>Die Rohingya, eine muslimische Volksgruppe, ist im buddhistischen Myanmar nicht wahlberechtigt. Aber ich durfte auch nicht wählen. Die Wahl wurde in meiner Region </a:t>
            </a:r>
            <a:r>
              <a:rPr lang="de-DE" sz="2800" dirty="0" err="1">
                <a:latin typeface="Arial" panose="020B0604020202020204" pitchFamily="34" charset="0"/>
                <a:cs typeface="Arial" panose="020B0604020202020204" pitchFamily="34" charset="0"/>
              </a:rPr>
              <a:t>Rakhine</a:t>
            </a:r>
            <a:r>
              <a:rPr lang="de-DE" sz="2800" dirty="0">
                <a:latin typeface="Arial" panose="020B0604020202020204" pitchFamily="34" charset="0"/>
                <a:cs typeface="Arial" panose="020B0604020202020204" pitchFamily="34" charset="0"/>
              </a:rPr>
              <a:t>, genauso wie in </a:t>
            </a:r>
            <a:r>
              <a:rPr lang="de-DE" sz="2800" dirty="0" err="1">
                <a:latin typeface="Arial" panose="020B0604020202020204" pitchFamily="34" charset="0"/>
                <a:cs typeface="Arial" panose="020B0604020202020204" pitchFamily="34" charset="0"/>
              </a:rPr>
              <a:t>Kachin</a:t>
            </a:r>
            <a:r>
              <a:rPr lang="de-DE" sz="2800" dirty="0">
                <a:latin typeface="Arial" panose="020B0604020202020204" pitchFamily="34" charset="0"/>
                <a:cs typeface="Arial" panose="020B0604020202020204" pitchFamily="34" charset="0"/>
              </a:rPr>
              <a:t> und Shan wegen andauernder Konflikte und steigender Infektionszahlen durch Corona abgesagt.</a:t>
            </a:r>
          </a:p>
        </p:txBody>
      </p:sp>
      <p:sp>
        <p:nvSpPr>
          <p:cNvPr id="4" name="Textfeld 3">
            <a:extLst>
              <a:ext uri="{FF2B5EF4-FFF2-40B4-BE49-F238E27FC236}">
                <a16:creationId xmlns:a16="http://schemas.microsoft.com/office/drawing/2014/main" id="{21390B51-1C0B-43F4-901E-97A3E7A0A9E3}"/>
              </a:ext>
            </a:extLst>
          </p:cNvPr>
          <p:cNvSpPr txBox="1"/>
          <p:nvPr/>
        </p:nvSpPr>
        <p:spPr>
          <a:xfrm>
            <a:off x="554796" y="1412119"/>
            <a:ext cx="11637204" cy="461665"/>
          </a:xfrm>
          <a:prstGeom prst="rect">
            <a:avLst/>
          </a:prstGeom>
          <a:noFill/>
        </p:spPr>
        <p:txBody>
          <a:bodyPr wrap="square" rtlCol="0">
            <a:spAutoFit/>
          </a:bodyPr>
          <a:lstStyle/>
          <a:p>
            <a:r>
              <a:rPr lang="de-DE" sz="2400" dirty="0">
                <a:latin typeface="Arial" panose="020B0604020202020204" pitchFamily="34" charset="0"/>
                <a:cs typeface="Arial" panose="020B0604020202020204" pitchFamily="34" charset="0"/>
              </a:rPr>
              <a:t>Ein Wähler aus Myanmar berichtet über die Parlamentswahl am 8. November 2020:</a:t>
            </a:r>
          </a:p>
        </p:txBody>
      </p:sp>
      <p:sp>
        <p:nvSpPr>
          <p:cNvPr id="5" name="Rechteck 4">
            <a:extLst>
              <a:ext uri="{FF2B5EF4-FFF2-40B4-BE49-F238E27FC236}">
                <a16:creationId xmlns:a16="http://schemas.microsoft.com/office/drawing/2014/main" id="{BBF6C52F-25D6-4337-81B2-27D813F217FE}"/>
              </a:ext>
            </a:extLst>
          </p:cNvPr>
          <p:cNvSpPr/>
          <p:nvPr/>
        </p:nvSpPr>
        <p:spPr>
          <a:xfrm>
            <a:off x="554796" y="5943891"/>
            <a:ext cx="11417245" cy="253916"/>
          </a:xfrm>
          <a:prstGeom prst="rect">
            <a:avLst/>
          </a:prstGeom>
        </p:spPr>
        <p:txBody>
          <a:bodyPr wrap="square">
            <a:spAutoFit/>
          </a:bodyPr>
          <a:lstStyle/>
          <a:p>
            <a:pPr>
              <a:defRPr/>
            </a:pPr>
            <a:r>
              <a:rPr lang="de-DE" sz="1050" dirty="0">
                <a:latin typeface="Arial" panose="020B0604020202020204" pitchFamily="34" charset="0"/>
                <a:ea typeface="Times New Roman"/>
                <a:cs typeface="Arial" panose="020B0604020202020204" pitchFamily="34" charset="0"/>
              </a:rPr>
              <a:t>(</a:t>
            </a:r>
            <a:r>
              <a:rPr lang="de-DE" sz="1050" dirty="0">
                <a:latin typeface="Arial" panose="020B0604020202020204" pitchFamily="34" charset="0"/>
                <a:cs typeface="Arial" panose="020B0604020202020204" pitchFamily="34" charset="0"/>
              </a:rPr>
              <a:t>Frei nach  </a:t>
            </a:r>
            <a:r>
              <a:rPr lang="de-DE" sz="1050" u="sng" dirty="0">
                <a:latin typeface="Arial" panose="020B0604020202020204" pitchFamily="34" charset="0"/>
                <a:cs typeface="Arial" panose="020B0604020202020204" pitchFamily="34" charset="0"/>
                <a:hlinkClick r:id="rId4" tooltip="https://www.swp-berlin.org/publikation/nach-den-wahlen-in-myanmar-ein-land-zwei-sichtweisen"/>
              </a:rPr>
              <a:t>https://www.swp-berlin.org/publikation/nach-den-wahlen-in-myanmar-ein-land-zwei-sichtweisen</a:t>
            </a:r>
            <a:r>
              <a:rPr lang="de-DE" sz="1050" dirty="0">
                <a:latin typeface="Arial" panose="020B0604020202020204" pitchFamily="34" charset="0"/>
                <a:ea typeface="Times New Roman"/>
                <a:cs typeface="Arial" panose="020B0604020202020204" pitchFamily="34" charset="0"/>
              </a:rPr>
              <a:t>, DL vom 08.08.23) </a:t>
            </a:r>
            <a:endParaRPr lang="de-DE" sz="1050" dirty="0">
              <a:latin typeface="Arial" panose="020B0604020202020204" pitchFamily="34" charset="0"/>
              <a:cs typeface="Arial" panose="020B0604020202020204" pitchFamily="34" charset="0"/>
            </a:endParaRPr>
          </a:p>
        </p:txBody>
      </p:sp>
      <p:pic>
        <p:nvPicPr>
          <p:cNvPr id="7" name="Die Rohingya eine mu(1)">
            <a:hlinkClick r:id="" action="ppaction://media"/>
            <a:extLst>
              <a:ext uri="{FF2B5EF4-FFF2-40B4-BE49-F238E27FC236}">
                <a16:creationId xmlns:a16="http://schemas.microsoft.com/office/drawing/2014/main" id="{4B31F168-11FE-4907-9505-61B5CB712817}"/>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764619" y="5237509"/>
            <a:ext cx="406400" cy="406400"/>
          </a:xfrm>
          <a:prstGeom prst="rect">
            <a:avLst/>
          </a:prstGeom>
        </p:spPr>
      </p:pic>
    </p:spTree>
    <p:extLst>
      <p:ext uri="{BB962C8B-B14F-4D97-AF65-F5344CB8AC3E}">
        <p14:creationId xmlns:p14="http://schemas.microsoft.com/office/powerpoint/2010/main" val="3603458172"/>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7"/>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15967" fill="hold"/>
                                        <p:tgtEl>
                                          <p:spTgt spid="7"/>
                                        </p:tgtEl>
                                      </p:cBhvr>
                                    </p:cmd>
                                  </p:childTnLst>
                                </p:cTn>
                              </p:par>
                            </p:childTnLst>
                          </p:cTn>
                        </p:par>
                      </p:childTnLst>
                    </p:cTn>
                  </p:par>
                </p:childTnLst>
              </p:cTn>
              <p:nextCondLst>
                <p:cond evt="onClick" delay="0">
                  <p:tgtEl>
                    <p:spTgt spid="7"/>
                  </p:tgtEl>
                </p:cond>
              </p:nextCondLst>
            </p:seq>
            <p:audio>
              <p:cMediaNode vol="80000">
                <p:cTn id="7" fill="hold" display="0">
                  <p:stCondLst>
                    <p:cond delay="indefinite"/>
                  </p:stCondLst>
                  <p:endCondLst>
                    <p:cond evt="onStopAudio" delay="0">
                      <p:tgtEl>
                        <p:sldTgt/>
                      </p:tgtEl>
                    </p:cond>
                  </p:endCondLst>
                </p:cTn>
                <p:tgtEl>
                  <p:spTgt spid="7"/>
                </p:tgtEl>
              </p:cMediaNode>
            </p:audio>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feld 1">
            <a:extLst>
              <a:ext uri="{FF2B5EF4-FFF2-40B4-BE49-F238E27FC236}">
                <a16:creationId xmlns:a16="http://schemas.microsoft.com/office/drawing/2014/main" id="{D5D82114-21C0-4929-B819-CA33F8D132E9}"/>
              </a:ext>
            </a:extLst>
          </p:cNvPr>
          <p:cNvSpPr txBox="1"/>
          <p:nvPr/>
        </p:nvSpPr>
        <p:spPr>
          <a:xfrm>
            <a:off x="554796" y="730223"/>
            <a:ext cx="10177433" cy="584775"/>
          </a:xfrm>
          <a:prstGeom prst="rect">
            <a:avLst/>
          </a:prstGeom>
          <a:noFill/>
        </p:spPr>
        <p:txBody>
          <a:bodyPr wrap="square">
            <a:spAutoFit/>
          </a:bodyPr>
          <a:lstStyle/>
          <a:p>
            <a:r>
              <a:rPr lang="de-DE" sz="3200" dirty="0">
                <a:solidFill>
                  <a:schemeClr val="accent1">
                    <a:lumMod val="75000"/>
                  </a:schemeClr>
                </a:solidFill>
                <a:latin typeface="Arial" panose="020B0604020202020204" pitchFamily="34" charset="0"/>
                <a:ea typeface="Gungsuh" panose="02030600000101010101" pitchFamily="18" charset="-127"/>
                <a:cs typeface="Arial" panose="020B0604020202020204" pitchFamily="34" charset="0"/>
              </a:rPr>
              <a:t>Beispiel 3</a:t>
            </a:r>
            <a:endParaRPr lang="de-DE" sz="3200" dirty="0">
              <a:solidFill>
                <a:schemeClr val="accent1">
                  <a:lumMod val="75000"/>
                </a:schemeClr>
              </a:solidFill>
              <a:latin typeface="Arial" panose="020B0604020202020204" pitchFamily="34" charset="0"/>
              <a:cs typeface="Arial" panose="020B0604020202020204" pitchFamily="34" charset="0"/>
            </a:endParaRPr>
          </a:p>
        </p:txBody>
      </p:sp>
      <p:sp>
        <p:nvSpPr>
          <p:cNvPr id="3" name="Sprechblase: rechteckig mit abgerundeten Ecken 2">
            <a:extLst>
              <a:ext uri="{FF2B5EF4-FFF2-40B4-BE49-F238E27FC236}">
                <a16:creationId xmlns:a16="http://schemas.microsoft.com/office/drawing/2014/main" id="{0264C92B-7F49-4DB7-B576-3E1008FBAE0C}"/>
              </a:ext>
            </a:extLst>
          </p:cNvPr>
          <p:cNvSpPr/>
          <p:nvPr/>
        </p:nvSpPr>
        <p:spPr>
          <a:xfrm>
            <a:off x="678731" y="2081530"/>
            <a:ext cx="10765410" cy="3044858"/>
          </a:xfrm>
          <a:prstGeom prst="wedgeRoundRect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defRPr/>
            </a:pPr>
            <a:r>
              <a:rPr lang="de-DE" sz="2800" dirty="0">
                <a:latin typeface="Arial" panose="020B0604020202020204" pitchFamily="34" charset="0"/>
                <a:cs typeface="Arial" panose="020B0604020202020204" pitchFamily="34" charset="0"/>
              </a:rPr>
              <a:t>Ich bin eigentlich nur zur Wahl gegangen, weil ich sonst Nachteile am Arbeitsplatz befürchten muss. Mein Chef bekommt Bescheid, wer zur Wahl geht und wer nicht. </a:t>
            </a:r>
          </a:p>
        </p:txBody>
      </p:sp>
      <p:sp>
        <p:nvSpPr>
          <p:cNvPr id="4" name="Textfeld 3">
            <a:extLst>
              <a:ext uri="{FF2B5EF4-FFF2-40B4-BE49-F238E27FC236}">
                <a16:creationId xmlns:a16="http://schemas.microsoft.com/office/drawing/2014/main" id="{21390B51-1C0B-43F4-901E-97A3E7A0A9E3}"/>
              </a:ext>
            </a:extLst>
          </p:cNvPr>
          <p:cNvSpPr txBox="1"/>
          <p:nvPr/>
        </p:nvSpPr>
        <p:spPr>
          <a:xfrm>
            <a:off x="554796" y="1341539"/>
            <a:ext cx="11502086" cy="461665"/>
          </a:xfrm>
          <a:prstGeom prst="rect">
            <a:avLst/>
          </a:prstGeom>
          <a:noFill/>
        </p:spPr>
        <p:txBody>
          <a:bodyPr wrap="square" rtlCol="0">
            <a:spAutoFit/>
          </a:bodyPr>
          <a:lstStyle/>
          <a:p>
            <a:r>
              <a:rPr lang="de-DE" sz="2400" dirty="0">
                <a:latin typeface="Arial" panose="020B0604020202020204" pitchFamily="34" charset="0"/>
                <a:cs typeface="Arial" panose="020B0604020202020204" pitchFamily="34" charset="0"/>
              </a:rPr>
              <a:t>Ein Wähler aus Algerien berichtet über die Präsidentschaftswahl am 8. April 2004:</a:t>
            </a:r>
          </a:p>
        </p:txBody>
      </p:sp>
      <p:sp>
        <p:nvSpPr>
          <p:cNvPr id="5" name="Rechteck 4">
            <a:extLst>
              <a:ext uri="{FF2B5EF4-FFF2-40B4-BE49-F238E27FC236}">
                <a16:creationId xmlns:a16="http://schemas.microsoft.com/office/drawing/2014/main" id="{BBF6C52F-25D6-4337-81B2-27D813F217FE}"/>
              </a:ext>
            </a:extLst>
          </p:cNvPr>
          <p:cNvSpPr/>
          <p:nvPr/>
        </p:nvSpPr>
        <p:spPr>
          <a:xfrm>
            <a:off x="554796" y="5943891"/>
            <a:ext cx="11417245" cy="253916"/>
          </a:xfrm>
          <a:prstGeom prst="rect">
            <a:avLst/>
          </a:prstGeom>
        </p:spPr>
        <p:txBody>
          <a:bodyPr wrap="square">
            <a:spAutoFit/>
          </a:bodyPr>
          <a:lstStyle/>
          <a:p>
            <a:pPr>
              <a:defRPr/>
            </a:pPr>
            <a:r>
              <a:rPr lang="de-DE" sz="1050" dirty="0">
                <a:latin typeface="Arial" panose="020B0604020202020204" pitchFamily="34" charset="0"/>
                <a:ea typeface="Times New Roman"/>
                <a:cs typeface="Arial" panose="020B0604020202020204" pitchFamily="34" charset="0"/>
              </a:rPr>
              <a:t>(</a:t>
            </a:r>
            <a:r>
              <a:rPr lang="de-DE" sz="1050" dirty="0">
                <a:latin typeface="Arial" panose="020B0604020202020204" pitchFamily="34" charset="0"/>
                <a:cs typeface="Arial" panose="020B0604020202020204" pitchFamily="34" charset="0"/>
              </a:rPr>
              <a:t>Frei nach </a:t>
            </a:r>
            <a:r>
              <a:rPr lang="de-DE" sz="1050" u="sng" dirty="0">
                <a:latin typeface="Arial" panose="020B0604020202020204" pitchFamily="34" charset="0"/>
                <a:cs typeface="Arial" panose="020B0604020202020204" pitchFamily="34" charset="0"/>
                <a:hlinkClick r:id="rId4" tooltip="https://www.nzz.ch/praesident_algerien_wahl-ld.558847"/>
              </a:rPr>
              <a:t>https://www.nzz.ch/praesident_algerien_wahl-ld.558847</a:t>
            </a:r>
            <a:r>
              <a:rPr lang="de-DE" sz="1050" dirty="0">
                <a:latin typeface="Arial" panose="020B0604020202020204" pitchFamily="34" charset="0"/>
                <a:ea typeface="Times New Roman"/>
                <a:cs typeface="Arial" panose="020B0604020202020204" pitchFamily="34" charset="0"/>
              </a:rPr>
              <a:t>, DL vom 08.08.23) </a:t>
            </a:r>
            <a:endParaRPr lang="de-DE" sz="1050" dirty="0">
              <a:latin typeface="Arial" panose="020B0604020202020204" pitchFamily="34" charset="0"/>
              <a:cs typeface="Arial" panose="020B0604020202020204" pitchFamily="34" charset="0"/>
            </a:endParaRPr>
          </a:p>
        </p:txBody>
      </p:sp>
      <p:pic>
        <p:nvPicPr>
          <p:cNvPr id="7" name="Ich bin eigentlich n(1)">
            <a:hlinkClick r:id="" action="ppaction://media"/>
            <a:extLst>
              <a:ext uri="{FF2B5EF4-FFF2-40B4-BE49-F238E27FC236}">
                <a16:creationId xmlns:a16="http://schemas.microsoft.com/office/drawing/2014/main" id="{B8BBA6C6-8669-4364-9C2B-96DBCC61AC52}"/>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554796" y="5211661"/>
            <a:ext cx="609600" cy="609600"/>
          </a:xfrm>
          <a:prstGeom prst="rect">
            <a:avLst/>
          </a:prstGeom>
        </p:spPr>
      </p:pic>
    </p:spTree>
    <p:extLst>
      <p:ext uri="{BB962C8B-B14F-4D97-AF65-F5344CB8AC3E}">
        <p14:creationId xmlns:p14="http://schemas.microsoft.com/office/powerpoint/2010/main" val="2886981086"/>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7"/>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9249" fill="hold"/>
                                        <p:tgtEl>
                                          <p:spTgt spid="7"/>
                                        </p:tgtEl>
                                      </p:cBhvr>
                                    </p:cmd>
                                  </p:childTnLst>
                                </p:cTn>
                              </p:par>
                            </p:childTnLst>
                          </p:cTn>
                        </p:par>
                      </p:childTnLst>
                    </p:cTn>
                  </p:par>
                </p:childTnLst>
              </p:cTn>
              <p:nextCondLst>
                <p:cond evt="onClick" delay="0">
                  <p:tgtEl>
                    <p:spTgt spid="7"/>
                  </p:tgtEl>
                </p:cond>
              </p:nextCondLst>
            </p:seq>
            <p:audio>
              <p:cMediaNode vol="80000">
                <p:cTn id="7" fill="hold" display="0">
                  <p:stCondLst>
                    <p:cond delay="indefinite"/>
                  </p:stCondLst>
                  <p:endCondLst>
                    <p:cond evt="onStopAudio" delay="0">
                      <p:tgtEl>
                        <p:sldTgt/>
                      </p:tgtEl>
                    </p:cond>
                  </p:endCondLst>
                </p:cTn>
                <p:tgtEl>
                  <p:spTgt spid="7"/>
                </p:tgtEl>
              </p:cMediaNode>
            </p:audio>
          </p:childTnLst>
        </p:cTn>
      </p:par>
    </p:tnLst>
  </p:timing>
</p:sld>
</file>

<file path=ppt/theme/theme1.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1206</Words>
  <Application>Microsoft Office PowerPoint</Application>
  <PresentationFormat>Breitbild</PresentationFormat>
  <Paragraphs>63</Paragraphs>
  <Slides>15</Slides>
  <Notes>0</Notes>
  <HiddenSlides>0</HiddenSlides>
  <MMClips>6</MMClips>
  <ScaleCrop>false</ScaleCrop>
  <HeadingPairs>
    <vt:vector size="6" baseType="variant">
      <vt:variant>
        <vt:lpstr>Verwendete Schriftarten</vt:lpstr>
      </vt:variant>
      <vt:variant>
        <vt:i4>5</vt:i4>
      </vt:variant>
      <vt:variant>
        <vt:lpstr>Design</vt:lpstr>
      </vt:variant>
      <vt:variant>
        <vt:i4>1</vt:i4>
      </vt:variant>
      <vt:variant>
        <vt:lpstr>Folientitel</vt:lpstr>
      </vt:variant>
      <vt:variant>
        <vt:i4>15</vt:i4>
      </vt:variant>
    </vt:vector>
  </HeadingPairs>
  <TitlesOfParts>
    <vt:vector size="21" baseType="lpstr">
      <vt:lpstr>Gungsuh</vt:lpstr>
      <vt:lpstr>Arial</vt:lpstr>
      <vt:lpstr>Calibri</vt:lpstr>
      <vt:lpstr>Calibri Light</vt:lpstr>
      <vt:lpstr>Times New Roman</vt:lpstr>
      <vt:lpstr>Office</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Weber, Alexandra</dc:creator>
  <cp:lastModifiedBy>Weber, Alexandra</cp:lastModifiedBy>
  <cp:revision>106</cp:revision>
  <dcterms:created xsi:type="dcterms:W3CDTF">2023-08-10T15:04:25Z</dcterms:created>
  <dcterms:modified xsi:type="dcterms:W3CDTF">2023-11-13T08:02:46Z</dcterms:modified>
</cp:coreProperties>
</file>